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328" r:id="rId2"/>
    <p:sldId id="259" r:id="rId3"/>
    <p:sldId id="257" r:id="rId4"/>
    <p:sldId id="258" r:id="rId5"/>
    <p:sldId id="260" r:id="rId6"/>
    <p:sldId id="262" r:id="rId7"/>
    <p:sldId id="261" r:id="rId8"/>
    <p:sldId id="263" r:id="rId9"/>
    <p:sldId id="266" r:id="rId10"/>
    <p:sldId id="319" r:id="rId11"/>
    <p:sldId id="269" r:id="rId12"/>
    <p:sldId id="271" r:id="rId13"/>
    <p:sldId id="270" r:id="rId14"/>
    <p:sldId id="272" r:id="rId15"/>
    <p:sldId id="323" r:id="rId16"/>
    <p:sldId id="273" r:id="rId17"/>
    <p:sldId id="274" r:id="rId18"/>
    <p:sldId id="275" r:id="rId19"/>
    <p:sldId id="277" r:id="rId20"/>
    <p:sldId id="278" r:id="rId21"/>
    <p:sldId id="282" r:id="rId22"/>
    <p:sldId id="327" r:id="rId23"/>
    <p:sldId id="307" r:id="rId24"/>
    <p:sldId id="303" r:id="rId25"/>
    <p:sldId id="301" r:id="rId26"/>
    <p:sldId id="305" r:id="rId27"/>
    <p:sldId id="309" r:id="rId28"/>
    <p:sldId id="280" r:id="rId29"/>
    <p:sldId id="325" r:id="rId30"/>
    <p:sldId id="279" r:id="rId31"/>
    <p:sldId id="311" r:id="rId32"/>
    <p:sldId id="329" r:id="rId33"/>
    <p:sldId id="281" r:id="rId34"/>
    <p:sldId id="322" r:id="rId35"/>
    <p:sldId id="326" r:id="rId36"/>
    <p:sldId id="264" r:id="rId37"/>
    <p:sldId id="321" r:id="rId38"/>
    <p:sldId id="318" r:id="rId39"/>
    <p:sldId id="310" r:id="rId40"/>
    <p:sldId id="302" r:id="rId41"/>
    <p:sldId id="291" r:id="rId42"/>
    <p:sldId id="324" r:id="rId43"/>
    <p:sldId id="312" r:id="rId44"/>
    <p:sldId id="317" r:id="rId45"/>
    <p:sldId id="283" r:id="rId46"/>
    <p:sldId id="286" r:id="rId47"/>
    <p:sldId id="306" r:id="rId48"/>
    <p:sldId id="313" r:id="rId49"/>
    <p:sldId id="314" r:id="rId50"/>
    <p:sldId id="315" r:id="rId51"/>
    <p:sldId id="316" r:id="rId52"/>
    <p:sldId id="33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426"/>
    <p:restoredTop sz="77415"/>
  </p:normalViewPr>
  <p:slideViewPr>
    <p:cSldViewPr snapToGrid="0">
      <p:cViewPr varScale="1">
        <p:scale>
          <a:sx n="97" d="100"/>
          <a:sy n="97" d="100"/>
        </p:scale>
        <p:origin x="1648" y="200"/>
      </p:cViewPr>
      <p:guideLst/>
    </p:cSldViewPr>
  </p:slideViewPr>
  <p:notesTextViewPr>
    <p:cViewPr>
      <p:scale>
        <a:sx n="1" d="1"/>
        <a:sy n="1" d="1"/>
      </p:scale>
      <p:origin x="0" y="0"/>
    </p:cViewPr>
  </p:notesTextViewPr>
  <p:sorterViewPr>
    <p:cViewPr>
      <p:scale>
        <a:sx n="96" d="100"/>
        <a:sy n="9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33111-B859-3846-AD8F-21D9DCB42CB2}" type="datetimeFigureOut">
              <a:rPr lang="en-US" smtClean="0"/>
              <a:t>9/15/22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F296FB-CF18-8040-BD03-1A5AFEA2CFBB}" type="slidenum">
              <a:rPr lang="en-US" smtClean="0"/>
              <a:t>‹#›</a:t>
            </a:fld>
            <a:endParaRPr lang="en-US"/>
          </a:p>
        </p:txBody>
      </p:sp>
    </p:spTree>
    <p:extLst>
      <p:ext uri="{BB962C8B-B14F-4D97-AF65-F5344CB8AC3E}">
        <p14:creationId xmlns:p14="http://schemas.microsoft.com/office/powerpoint/2010/main" val="1707903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296FB-CF18-8040-BD03-1A5AFEA2CFBB}" type="slidenum">
              <a:rPr lang="en-US" smtClean="0"/>
              <a:t>4</a:t>
            </a:fld>
            <a:endParaRPr lang="en-US"/>
          </a:p>
        </p:txBody>
      </p:sp>
    </p:spTree>
    <p:extLst>
      <p:ext uri="{BB962C8B-B14F-4D97-AF65-F5344CB8AC3E}">
        <p14:creationId xmlns:p14="http://schemas.microsoft.com/office/powerpoint/2010/main" val="1419327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look on all the participants faces</a:t>
            </a:r>
          </a:p>
        </p:txBody>
      </p:sp>
      <p:sp>
        <p:nvSpPr>
          <p:cNvPr id="4" name="Slide Number Placeholder 3"/>
          <p:cNvSpPr>
            <a:spLocks noGrp="1"/>
          </p:cNvSpPr>
          <p:nvPr>
            <p:ph type="sldNum" sz="quarter" idx="5"/>
          </p:nvPr>
        </p:nvSpPr>
        <p:spPr/>
        <p:txBody>
          <a:bodyPr/>
          <a:lstStyle/>
          <a:p>
            <a:fld id="{8BF296FB-CF18-8040-BD03-1A5AFEA2CFBB}" type="slidenum">
              <a:rPr lang="en-US" smtClean="0"/>
              <a:t>13</a:t>
            </a:fld>
            <a:endParaRPr lang="en-US"/>
          </a:p>
        </p:txBody>
      </p:sp>
    </p:spTree>
    <p:extLst>
      <p:ext uri="{BB962C8B-B14F-4D97-AF65-F5344CB8AC3E}">
        <p14:creationId xmlns:p14="http://schemas.microsoft.com/office/powerpoint/2010/main" val="10467879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happened way too much</a:t>
            </a:r>
          </a:p>
        </p:txBody>
      </p:sp>
      <p:sp>
        <p:nvSpPr>
          <p:cNvPr id="4" name="Slide Number Placeholder 3"/>
          <p:cNvSpPr>
            <a:spLocks noGrp="1"/>
          </p:cNvSpPr>
          <p:nvPr>
            <p:ph type="sldNum" sz="quarter" idx="5"/>
          </p:nvPr>
        </p:nvSpPr>
        <p:spPr/>
        <p:txBody>
          <a:bodyPr/>
          <a:lstStyle/>
          <a:p>
            <a:fld id="{8BF296FB-CF18-8040-BD03-1A5AFEA2CFBB}" type="slidenum">
              <a:rPr lang="en-US" smtClean="0"/>
              <a:t>14</a:t>
            </a:fld>
            <a:endParaRPr lang="en-US"/>
          </a:p>
        </p:txBody>
      </p:sp>
    </p:spTree>
    <p:extLst>
      <p:ext uri="{BB962C8B-B14F-4D97-AF65-F5344CB8AC3E}">
        <p14:creationId xmlns:p14="http://schemas.microsoft.com/office/powerpoint/2010/main" val="1560611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296FB-CF18-8040-BD03-1A5AFEA2CFBB}" type="slidenum">
              <a:rPr lang="en-US" smtClean="0"/>
              <a:t>15</a:t>
            </a:fld>
            <a:endParaRPr lang="en-US"/>
          </a:p>
        </p:txBody>
      </p:sp>
    </p:spTree>
    <p:extLst>
      <p:ext uri="{BB962C8B-B14F-4D97-AF65-F5344CB8AC3E}">
        <p14:creationId xmlns:p14="http://schemas.microsoft.com/office/powerpoint/2010/main" val="2696482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here is we NEED to transmit our packets and SOMEONE NEEDS to hear the packet.</a:t>
            </a:r>
          </a:p>
        </p:txBody>
      </p:sp>
      <p:sp>
        <p:nvSpPr>
          <p:cNvPr id="4" name="Slide Number Placeholder 3"/>
          <p:cNvSpPr>
            <a:spLocks noGrp="1"/>
          </p:cNvSpPr>
          <p:nvPr>
            <p:ph type="sldNum" sz="quarter" idx="5"/>
          </p:nvPr>
        </p:nvSpPr>
        <p:spPr/>
        <p:txBody>
          <a:bodyPr/>
          <a:lstStyle/>
          <a:p>
            <a:fld id="{8BF296FB-CF18-8040-BD03-1A5AFEA2CFBB}" type="slidenum">
              <a:rPr lang="en-US" smtClean="0"/>
              <a:t>16</a:t>
            </a:fld>
            <a:endParaRPr lang="en-US"/>
          </a:p>
        </p:txBody>
      </p:sp>
    </p:spTree>
    <p:extLst>
      <p:ext uri="{BB962C8B-B14F-4D97-AF65-F5344CB8AC3E}">
        <p14:creationId xmlns:p14="http://schemas.microsoft.com/office/powerpoint/2010/main" val="455462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SOME DETAILS</a:t>
            </a:r>
          </a:p>
        </p:txBody>
      </p:sp>
      <p:sp>
        <p:nvSpPr>
          <p:cNvPr id="4" name="Slide Number Placeholder 3"/>
          <p:cNvSpPr>
            <a:spLocks noGrp="1"/>
          </p:cNvSpPr>
          <p:nvPr>
            <p:ph type="sldNum" sz="quarter" idx="5"/>
          </p:nvPr>
        </p:nvSpPr>
        <p:spPr/>
        <p:txBody>
          <a:bodyPr/>
          <a:lstStyle/>
          <a:p>
            <a:fld id="{8BF296FB-CF18-8040-BD03-1A5AFEA2CFBB}" type="slidenum">
              <a:rPr lang="en-US" smtClean="0"/>
              <a:t>23</a:t>
            </a:fld>
            <a:endParaRPr lang="en-US"/>
          </a:p>
        </p:txBody>
      </p:sp>
    </p:spTree>
    <p:extLst>
      <p:ext uri="{BB962C8B-B14F-4D97-AF65-F5344CB8AC3E}">
        <p14:creationId xmlns:p14="http://schemas.microsoft.com/office/powerpoint/2010/main" val="2433472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that between weight and volume, VOLUME IS REALLY IMPORTANT.  BIGGER BALLOONS make up for a bit more payload weight</a:t>
            </a:r>
          </a:p>
        </p:txBody>
      </p:sp>
      <p:sp>
        <p:nvSpPr>
          <p:cNvPr id="4" name="Slide Number Placeholder 3"/>
          <p:cNvSpPr>
            <a:spLocks noGrp="1"/>
          </p:cNvSpPr>
          <p:nvPr>
            <p:ph type="sldNum" sz="quarter" idx="5"/>
          </p:nvPr>
        </p:nvSpPr>
        <p:spPr/>
        <p:txBody>
          <a:bodyPr/>
          <a:lstStyle/>
          <a:p>
            <a:fld id="{8BF296FB-CF18-8040-BD03-1A5AFEA2CFBB}" type="slidenum">
              <a:rPr lang="en-US" smtClean="0"/>
              <a:t>24</a:t>
            </a:fld>
            <a:endParaRPr lang="en-US"/>
          </a:p>
        </p:txBody>
      </p:sp>
    </p:spTree>
    <p:extLst>
      <p:ext uri="{BB962C8B-B14F-4D97-AF65-F5344CB8AC3E}">
        <p14:creationId xmlns:p14="http://schemas.microsoft.com/office/powerpoint/2010/main" val="3262942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Volume is the key – We stretch our balloons from about 90” circumference to 100”.</a:t>
            </a:r>
          </a:p>
        </p:txBody>
      </p:sp>
      <p:sp>
        <p:nvSpPr>
          <p:cNvPr id="4" name="Slide Number Placeholder 3"/>
          <p:cNvSpPr>
            <a:spLocks noGrp="1"/>
          </p:cNvSpPr>
          <p:nvPr>
            <p:ph type="sldNum" sz="quarter" idx="5"/>
          </p:nvPr>
        </p:nvSpPr>
        <p:spPr/>
        <p:txBody>
          <a:bodyPr/>
          <a:lstStyle/>
          <a:p>
            <a:fld id="{8BF296FB-CF18-8040-BD03-1A5AFEA2CFBB}" type="slidenum">
              <a:rPr lang="en-US" smtClean="0"/>
              <a:t>25</a:t>
            </a:fld>
            <a:endParaRPr lang="en-US"/>
          </a:p>
        </p:txBody>
      </p:sp>
    </p:spTree>
    <p:extLst>
      <p:ext uri="{BB962C8B-B14F-4D97-AF65-F5344CB8AC3E}">
        <p14:creationId xmlns:p14="http://schemas.microsoft.com/office/powerpoint/2010/main" val="400688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we fill balloons</a:t>
            </a:r>
          </a:p>
          <a:p>
            <a:endParaRPr lang="en-US" dirty="0"/>
          </a:p>
          <a:p>
            <a:r>
              <a:rPr lang="en-US" dirty="0"/>
              <a:t>And, that at sea level, they leak</a:t>
            </a:r>
          </a:p>
        </p:txBody>
      </p:sp>
      <p:sp>
        <p:nvSpPr>
          <p:cNvPr id="4" name="Slide Number Placeholder 3"/>
          <p:cNvSpPr>
            <a:spLocks noGrp="1"/>
          </p:cNvSpPr>
          <p:nvPr>
            <p:ph type="sldNum" sz="quarter" idx="5"/>
          </p:nvPr>
        </p:nvSpPr>
        <p:spPr/>
        <p:txBody>
          <a:bodyPr/>
          <a:lstStyle/>
          <a:p>
            <a:fld id="{8BF296FB-CF18-8040-BD03-1A5AFEA2CFBB}" type="slidenum">
              <a:rPr lang="en-US" smtClean="0"/>
              <a:t>26</a:t>
            </a:fld>
            <a:endParaRPr lang="en-US"/>
          </a:p>
        </p:txBody>
      </p:sp>
    </p:spTree>
    <p:extLst>
      <p:ext uri="{BB962C8B-B14F-4D97-AF65-F5344CB8AC3E}">
        <p14:creationId xmlns:p14="http://schemas.microsoft.com/office/powerpoint/2010/main" val="1436978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 metalized connector that vaporizes if you try to solder it twice.</a:t>
            </a:r>
          </a:p>
          <a:p>
            <a:endParaRPr lang="en-US" dirty="0"/>
          </a:p>
          <a:p>
            <a:r>
              <a:rPr lang="en-US" dirty="0"/>
              <a:t>DEMO</a:t>
            </a:r>
          </a:p>
        </p:txBody>
      </p:sp>
      <p:sp>
        <p:nvSpPr>
          <p:cNvPr id="4" name="Slide Number Placeholder 3"/>
          <p:cNvSpPr>
            <a:spLocks noGrp="1"/>
          </p:cNvSpPr>
          <p:nvPr>
            <p:ph type="sldNum" sz="quarter" idx="5"/>
          </p:nvPr>
        </p:nvSpPr>
        <p:spPr/>
        <p:txBody>
          <a:bodyPr/>
          <a:lstStyle/>
          <a:p>
            <a:fld id="{8BF296FB-CF18-8040-BD03-1A5AFEA2CFBB}" type="slidenum">
              <a:rPr lang="en-US" smtClean="0"/>
              <a:t>27</a:t>
            </a:fld>
            <a:endParaRPr lang="en-US"/>
          </a:p>
        </p:txBody>
      </p:sp>
    </p:spTree>
    <p:extLst>
      <p:ext uri="{BB962C8B-B14F-4D97-AF65-F5344CB8AC3E}">
        <p14:creationId xmlns:p14="http://schemas.microsoft.com/office/powerpoint/2010/main" val="2583790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found out how to make solar panels – under aged labor</a:t>
            </a:r>
          </a:p>
        </p:txBody>
      </p:sp>
      <p:sp>
        <p:nvSpPr>
          <p:cNvPr id="4" name="Slide Number Placeholder 3"/>
          <p:cNvSpPr>
            <a:spLocks noGrp="1"/>
          </p:cNvSpPr>
          <p:nvPr>
            <p:ph type="sldNum" sz="quarter" idx="5"/>
          </p:nvPr>
        </p:nvSpPr>
        <p:spPr/>
        <p:txBody>
          <a:bodyPr/>
          <a:lstStyle/>
          <a:p>
            <a:fld id="{8BF296FB-CF18-8040-BD03-1A5AFEA2CFBB}" type="slidenum">
              <a:rPr lang="en-US" smtClean="0"/>
              <a:t>28</a:t>
            </a:fld>
            <a:endParaRPr lang="en-US"/>
          </a:p>
        </p:txBody>
      </p:sp>
    </p:spTree>
    <p:extLst>
      <p:ext uri="{BB962C8B-B14F-4D97-AF65-F5344CB8AC3E}">
        <p14:creationId xmlns:p14="http://schemas.microsoft.com/office/powerpoint/2010/main" val="102507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The way we string these balloons – The Balloon, the top half of the 20 meter dipole, the tracker and solar cells, and the bottom half of the 20 meter dipole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weigh the payload, add about 6 grams of positive lift, and fill about 30% of the balloon with Hydrogen – our lifting gas.  Helium works too.  We weigh the balloon until it shows about -7 grams.  We find a park – a big park.  Even a big golf course on top of a hill where there are no trees, then we get this big 30 foot pole with a device that lets go of the balloon attached at the top</a:t>
            </a:r>
          </a:p>
          <a:p>
            <a:endParaRPr lang="en-US" dirty="0"/>
          </a:p>
        </p:txBody>
      </p:sp>
      <p:sp>
        <p:nvSpPr>
          <p:cNvPr id="4" name="Slide Number Placeholder 3"/>
          <p:cNvSpPr>
            <a:spLocks noGrp="1"/>
          </p:cNvSpPr>
          <p:nvPr>
            <p:ph type="sldNum" sz="quarter" idx="5"/>
          </p:nvPr>
        </p:nvSpPr>
        <p:spPr/>
        <p:txBody>
          <a:bodyPr/>
          <a:lstStyle/>
          <a:p>
            <a:fld id="{8BF296FB-CF18-8040-BD03-1A5AFEA2CFBB}" type="slidenum">
              <a:rPr lang="en-US" smtClean="0"/>
              <a:t>5</a:t>
            </a:fld>
            <a:endParaRPr lang="en-US"/>
          </a:p>
        </p:txBody>
      </p:sp>
    </p:spTree>
    <p:extLst>
      <p:ext uri="{BB962C8B-B14F-4D97-AF65-F5344CB8AC3E}">
        <p14:creationId xmlns:p14="http://schemas.microsoft.com/office/powerpoint/2010/main" val="32782608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F296FB-CF18-8040-BD03-1A5AFEA2CFBB}" type="slidenum">
              <a:rPr lang="en-US" smtClean="0"/>
              <a:t>32</a:t>
            </a:fld>
            <a:endParaRPr lang="en-US"/>
          </a:p>
        </p:txBody>
      </p:sp>
    </p:spTree>
    <p:extLst>
      <p:ext uri="{BB962C8B-B14F-4D97-AF65-F5344CB8AC3E}">
        <p14:creationId xmlns:p14="http://schemas.microsoft.com/office/powerpoint/2010/main" val="3926305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ZACHTECH board, complete with solar panels</a:t>
            </a:r>
          </a:p>
        </p:txBody>
      </p:sp>
      <p:sp>
        <p:nvSpPr>
          <p:cNvPr id="4" name="Slide Number Placeholder 3"/>
          <p:cNvSpPr>
            <a:spLocks noGrp="1"/>
          </p:cNvSpPr>
          <p:nvPr>
            <p:ph type="sldNum" sz="quarter" idx="5"/>
          </p:nvPr>
        </p:nvSpPr>
        <p:spPr/>
        <p:txBody>
          <a:bodyPr/>
          <a:lstStyle/>
          <a:p>
            <a:fld id="{8BF296FB-CF18-8040-BD03-1A5AFEA2CFBB}" type="slidenum">
              <a:rPr lang="en-US" smtClean="0"/>
              <a:t>33</a:t>
            </a:fld>
            <a:endParaRPr lang="en-US"/>
          </a:p>
        </p:txBody>
      </p:sp>
    </p:spTree>
    <p:extLst>
      <p:ext uri="{BB962C8B-B14F-4D97-AF65-F5344CB8AC3E}">
        <p14:creationId xmlns:p14="http://schemas.microsoft.com/office/powerpoint/2010/main" val="6782910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800" dirty="0"/>
              <a:t>WSPR</a:t>
            </a:r>
          </a:p>
          <a:p>
            <a:pPr lvl="2"/>
            <a:r>
              <a:rPr lang="en-US" sz="2000" dirty="0"/>
              <a:t>Long range</a:t>
            </a:r>
          </a:p>
          <a:p>
            <a:pPr lvl="2"/>
            <a:r>
              <a:rPr lang="en-US" sz="2000" dirty="0"/>
              <a:t>No coverage holes</a:t>
            </a:r>
          </a:p>
          <a:p>
            <a:pPr lvl="2"/>
            <a:r>
              <a:rPr lang="en-US" sz="2000" dirty="0"/>
              <a:t>Same frequencies world-wide</a:t>
            </a:r>
          </a:p>
          <a:p>
            <a:pPr lvl="2"/>
            <a:r>
              <a:rPr lang="en-US" sz="2000" dirty="0"/>
              <a:t>Limited telemetry</a:t>
            </a:r>
          </a:p>
          <a:p>
            <a:pPr lvl="2"/>
            <a:r>
              <a:rPr lang="en-US" sz="2000" dirty="0"/>
              <a:t>General license</a:t>
            </a:r>
          </a:p>
          <a:p>
            <a:endParaRPr lang="en-US" dirty="0"/>
          </a:p>
        </p:txBody>
      </p:sp>
      <p:sp>
        <p:nvSpPr>
          <p:cNvPr id="4" name="Slide Number Placeholder 3"/>
          <p:cNvSpPr>
            <a:spLocks noGrp="1"/>
          </p:cNvSpPr>
          <p:nvPr>
            <p:ph type="sldNum" sz="quarter" idx="5"/>
          </p:nvPr>
        </p:nvSpPr>
        <p:spPr/>
        <p:txBody>
          <a:bodyPr/>
          <a:lstStyle/>
          <a:p>
            <a:fld id="{A1FA3BF5-12D8-41E7-98AB-9CFC3528747A}" type="slidenum">
              <a:rPr lang="en-US" smtClean="0"/>
              <a:t>36</a:t>
            </a:fld>
            <a:endParaRPr lang="en-US"/>
          </a:p>
        </p:txBody>
      </p:sp>
    </p:spTree>
    <p:extLst>
      <p:ext uri="{BB962C8B-B14F-4D97-AF65-F5344CB8AC3E}">
        <p14:creationId xmlns:p14="http://schemas.microsoft.com/office/powerpoint/2010/main" val="1672572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ready to go.  ONE MORE PROBLEM TO SOLVE</a:t>
            </a:r>
          </a:p>
        </p:txBody>
      </p:sp>
      <p:sp>
        <p:nvSpPr>
          <p:cNvPr id="4" name="Slide Number Placeholder 3"/>
          <p:cNvSpPr>
            <a:spLocks noGrp="1"/>
          </p:cNvSpPr>
          <p:nvPr>
            <p:ph type="sldNum" sz="quarter" idx="5"/>
          </p:nvPr>
        </p:nvSpPr>
        <p:spPr/>
        <p:txBody>
          <a:bodyPr/>
          <a:lstStyle/>
          <a:p>
            <a:fld id="{8BF296FB-CF18-8040-BD03-1A5AFEA2CFBB}" type="slidenum">
              <a:rPr lang="en-US" smtClean="0"/>
              <a:t>41</a:t>
            </a:fld>
            <a:endParaRPr lang="en-US"/>
          </a:p>
        </p:txBody>
      </p:sp>
    </p:spTree>
    <p:extLst>
      <p:ext uri="{BB962C8B-B14F-4D97-AF65-F5344CB8AC3E}">
        <p14:creationId xmlns:p14="http://schemas.microsoft.com/office/powerpoint/2010/main" val="3345720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PROBLEM IS, HOW DO WE STAY OUT OF THE TREES???</a:t>
            </a:r>
          </a:p>
        </p:txBody>
      </p:sp>
      <p:sp>
        <p:nvSpPr>
          <p:cNvPr id="4" name="Slide Number Placeholder 3"/>
          <p:cNvSpPr>
            <a:spLocks noGrp="1"/>
          </p:cNvSpPr>
          <p:nvPr>
            <p:ph type="sldNum" sz="quarter" idx="5"/>
          </p:nvPr>
        </p:nvSpPr>
        <p:spPr/>
        <p:txBody>
          <a:bodyPr/>
          <a:lstStyle/>
          <a:p>
            <a:fld id="{8BF296FB-CF18-8040-BD03-1A5AFEA2CFBB}" type="slidenum">
              <a:rPr lang="en-US" smtClean="0"/>
              <a:t>42</a:t>
            </a:fld>
            <a:endParaRPr lang="en-US"/>
          </a:p>
        </p:txBody>
      </p:sp>
    </p:spTree>
    <p:extLst>
      <p:ext uri="{BB962C8B-B14F-4D97-AF65-F5344CB8AC3E}">
        <p14:creationId xmlns:p14="http://schemas.microsoft.com/office/powerpoint/2010/main" val="4290701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launch stick</a:t>
            </a:r>
          </a:p>
        </p:txBody>
      </p:sp>
      <p:sp>
        <p:nvSpPr>
          <p:cNvPr id="4" name="Slide Number Placeholder 3"/>
          <p:cNvSpPr>
            <a:spLocks noGrp="1"/>
          </p:cNvSpPr>
          <p:nvPr>
            <p:ph type="sldNum" sz="quarter" idx="5"/>
          </p:nvPr>
        </p:nvSpPr>
        <p:spPr/>
        <p:txBody>
          <a:bodyPr/>
          <a:lstStyle/>
          <a:p>
            <a:fld id="{8BF296FB-CF18-8040-BD03-1A5AFEA2CFBB}" type="slidenum">
              <a:rPr lang="en-US" smtClean="0"/>
              <a:t>46</a:t>
            </a:fld>
            <a:endParaRPr lang="en-US"/>
          </a:p>
        </p:txBody>
      </p:sp>
    </p:spTree>
    <p:extLst>
      <p:ext uri="{BB962C8B-B14F-4D97-AF65-F5344CB8AC3E}">
        <p14:creationId xmlns:p14="http://schemas.microsoft.com/office/powerpoint/2010/main" val="3195122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POWER</a:t>
            </a:r>
          </a:p>
        </p:txBody>
      </p:sp>
      <p:sp>
        <p:nvSpPr>
          <p:cNvPr id="4" name="Slide Number Placeholder 3"/>
          <p:cNvSpPr>
            <a:spLocks noGrp="1"/>
          </p:cNvSpPr>
          <p:nvPr>
            <p:ph type="sldNum" sz="quarter" idx="5"/>
          </p:nvPr>
        </p:nvSpPr>
        <p:spPr/>
        <p:txBody>
          <a:bodyPr/>
          <a:lstStyle/>
          <a:p>
            <a:fld id="{8BF296FB-CF18-8040-BD03-1A5AFEA2CFBB}" type="slidenum">
              <a:rPr lang="en-US" smtClean="0"/>
              <a:t>48</a:t>
            </a:fld>
            <a:endParaRPr lang="en-US"/>
          </a:p>
        </p:txBody>
      </p:sp>
    </p:spTree>
    <p:extLst>
      <p:ext uri="{BB962C8B-B14F-4D97-AF65-F5344CB8AC3E}">
        <p14:creationId xmlns:p14="http://schemas.microsoft.com/office/powerpoint/2010/main" val="3839863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F296FB-CF18-8040-BD03-1A5AFEA2CFBB}" type="slidenum">
              <a:rPr lang="en-US" smtClean="0"/>
              <a:t>51</a:t>
            </a:fld>
            <a:endParaRPr lang="en-US"/>
          </a:p>
        </p:txBody>
      </p:sp>
    </p:spTree>
    <p:extLst>
      <p:ext uri="{BB962C8B-B14F-4D97-AF65-F5344CB8AC3E}">
        <p14:creationId xmlns:p14="http://schemas.microsoft.com/office/powerpoint/2010/main" val="3302875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balloon ascends – pretty much the higher the better.  We started with flights that flew about 20,000 feet.  Our latest flight is flying these very skies at 47,000 feet and has been up there for about 15 days.</a:t>
            </a:r>
          </a:p>
          <a:p>
            <a:endParaRPr lang="en-US" dirty="0"/>
          </a:p>
          <a:p>
            <a:r>
              <a:rPr lang="en-US" dirty="0"/>
              <a:t>The tracker sends two WSPR messages – one on the 2’s – and one on the 4’s. </a:t>
            </a:r>
          </a:p>
          <a:p>
            <a:endParaRPr lang="en-US" dirty="0"/>
          </a:p>
          <a:p>
            <a:r>
              <a:rPr lang="en-US" dirty="0"/>
              <a:t> All the messages are 50 bits long – not bytes, not kilobytes, etc.  They take TWO minutes to send, which makes the speed POINT FOUR BAUD.  </a:t>
            </a:r>
          </a:p>
          <a:p>
            <a:endParaRPr lang="en-US" dirty="0"/>
          </a:p>
          <a:p>
            <a:r>
              <a:rPr lang="en-US" dirty="0"/>
              <a:t>This a great example of NARROW BANDWIDTH, SLOW DATA.  </a:t>
            </a:r>
          </a:p>
          <a:p>
            <a:endParaRPr lang="en-US" dirty="0"/>
          </a:p>
          <a:p>
            <a:r>
              <a:rPr lang="en-US" dirty="0"/>
              <a:t>The first message is a standard WSPR packet, with your HAM call, a 4 digit </a:t>
            </a:r>
            <a:r>
              <a:rPr lang="en-US" dirty="0" err="1"/>
              <a:t>madenhead</a:t>
            </a:r>
            <a:r>
              <a:rPr lang="en-US" dirty="0"/>
              <a:t> location, altitude.  The second message is a Balloon packet that adds to the accuracy of the </a:t>
            </a:r>
            <a:r>
              <a:rPr lang="en-US" dirty="0" err="1"/>
              <a:t>madenhead</a:t>
            </a:r>
            <a:r>
              <a:rPr lang="en-US" dirty="0"/>
              <a:t> location and altitude, along with some telemetry information </a:t>
            </a:r>
          </a:p>
          <a:p>
            <a:endParaRPr lang="en-US" dirty="0"/>
          </a:p>
          <a:p>
            <a:r>
              <a:rPr lang="en-US" dirty="0"/>
              <a:t>Ham radio operators all over the world have their radios tuned to 14.095, and their computers running WSJT in WSPR mode.  </a:t>
            </a:r>
          </a:p>
          <a:p>
            <a:endParaRPr lang="en-US" dirty="0"/>
          </a:p>
          <a:p>
            <a:r>
              <a:rPr lang="en-US" dirty="0"/>
              <a:t>The program listens for packets and when they receive them, they post the packet to a database.</a:t>
            </a:r>
          </a:p>
          <a:p>
            <a:endParaRPr lang="en-US" dirty="0"/>
          </a:p>
          <a:p>
            <a:r>
              <a:rPr lang="en-US" dirty="0"/>
              <a:t>Front end programs read the database, and post the location and other data to website maps.</a:t>
            </a:r>
          </a:p>
        </p:txBody>
      </p:sp>
      <p:sp>
        <p:nvSpPr>
          <p:cNvPr id="4" name="Slide Number Placeholder 3"/>
          <p:cNvSpPr>
            <a:spLocks noGrp="1"/>
          </p:cNvSpPr>
          <p:nvPr>
            <p:ph type="sldNum" sz="quarter" idx="5"/>
          </p:nvPr>
        </p:nvSpPr>
        <p:spPr/>
        <p:txBody>
          <a:bodyPr/>
          <a:lstStyle/>
          <a:p>
            <a:fld id="{8BF296FB-CF18-8040-BD03-1A5AFEA2CFBB}" type="slidenum">
              <a:rPr lang="en-US" smtClean="0"/>
              <a:t>6</a:t>
            </a:fld>
            <a:endParaRPr lang="en-US"/>
          </a:p>
        </p:txBody>
      </p:sp>
    </p:spTree>
    <p:extLst>
      <p:ext uri="{BB962C8B-B14F-4D97-AF65-F5344CB8AC3E}">
        <p14:creationId xmlns:p14="http://schemas.microsoft.com/office/powerpoint/2010/main" val="3397432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many things like this, the government doesn’t like it when people have fun.  So could they possibly let us do this?</a:t>
            </a:r>
          </a:p>
        </p:txBody>
      </p:sp>
      <p:sp>
        <p:nvSpPr>
          <p:cNvPr id="4" name="Slide Number Placeholder 3"/>
          <p:cNvSpPr>
            <a:spLocks noGrp="1"/>
          </p:cNvSpPr>
          <p:nvPr>
            <p:ph type="sldNum" sz="quarter" idx="5"/>
          </p:nvPr>
        </p:nvSpPr>
        <p:spPr/>
        <p:txBody>
          <a:bodyPr/>
          <a:lstStyle/>
          <a:p>
            <a:fld id="{8BF296FB-CF18-8040-BD03-1A5AFEA2CFBB}" type="slidenum">
              <a:rPr lang="en-US" smtClean="0"/>
              <a:t>7</a:t>
            </a:fld>
            <a:endParaRPr lang="en-US"/>
          </a:p>
        </p:txBody>
      </p:sp>
    </p:spTree>
    <p:extLst>
      <p:ext uri="{BB962C8B-B14F-4D97-AF65-F5344CB8AC3E}">
        <p14:creationId xmlns:p14="http://schemas.microsoft.com/office/powerpoint/2010/main" val="346784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I FOUND OUT ABOUT THIS FROM A PRESENTATION much like this one by a guy named KEN DANIEL.  It was 2019, and I knew I was going to fly a balloon.  BUT it took me a full 2 years to come back around to giving it a try.  I was speaking to Cary, KD9ITO and he was all in.  We put a small group of people together and started having meetings and planning for a launch.</a:t>
            </a:r>
          </a:p>
          <a:p>
            <a:endParaRPr lang="en-US" dirty="0"/>
          </a:p>
          <a:p>
            <a:endParaRPr lang="en-US" dirty="0"/>
          </a:p>
        </p:txBody>
      </p:sp>
      <p:sp>
        <p:nvSpPr>
          <p:cNvPr id="4" name="Slide Number Placeholder 3"/>
          <p:cNvSpPr>
            <a:spLocks noGrp="1"/>
          </p:cNvSpPr>
          <p:nvPr>
            <p:ph type="sldNum" sz="quarter" idx="5"/>
          </p:nvPr>
        </p:nvSpPr>
        <p:spPr/>
        <p:txBody>
          <a:bodyPr/>
          <a:lstStyle/>
          <a:p>
            <a:fld id="{8BF296FB-CF18-8040-BD03-1A5AFEA2CFBB}" type="slidenum">
              <a:rPr lang="en-US" smtClean="0"/>
              <a:t>8</a:t>
            </a:fld>
            <a:endParaRPr lang="en-US"/>
          </a:p>
        </p:txBody>
      </p:sp>
    </p:spTree>
    <p:extLst>
      <p:ext uri="{BB962C8B-B14F-4D97-AF65-F5344CB8AC3E}">
        <p14:creationId xmlns:p14="http://schemas.microsoft.com/office/powerpoint/2010/main" val="67950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group from our first meeting in June, 2021.</a:t>
            </a:r>
          </a:p>
          <a:p>
            <a:endParaRPr lang="en-US" dirty="0"/>
          </a:p>
          <a:p>
            <a:endParaRPr lang="en-US" dirty="0"/>
          </a:p>
        </p:txBody>
      </p:sp>
      <p:sp>
        <p:nvSpPr>
          <p:cNvPr id="4" name="Slide Number Placeholder 3"/>
          <p:cNvSpPr>
            <a:spLocks noGrp="1"/>
          </p:cNvSpPr>
          <p:nvPr>
            <p:ph type="sldNum" sz="quarter" idx="5"/>
          </p:nvPr>
        </p:nvSpPr>
        <p:spPr/>
        <p:txBody>
          <a:bodyPr/>
          <a:lstStyle/>
          <a:p>
            <a:fld id="{8BF296FB-CF18-8040-BD03-1A5AFEA2CFBB}" type="slidenum">
              <a:rPr lang="en-US" smtClean="0"/>
              <a:t>9</a:t>
            </a:fld>
            <a:endParaRPr lang="en-US"/>
          </a:p>
        </p:txBody>
      </p:sp>
    </p:spTree>
    <p:extLst>
      <p:ext uri="{BB962C8B-B14F-4D97-AF65-F5344CB8AC3E}">
        <p14:creationId xmlns:p14="http://schemas.microsoft.com/office/powerpoint/2010/main" val="148555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endParaRPr lang="en-US" dirty="0"/>
          </a:p>
          <a:p>
            <a:r>
              <a:rPr lang="en-US" dirty="0"/>
              <a:t>Frequency, protocol, gas, launching, balloons, solar cells, trackers, and on and on.  We knew NOTHING about what were were planning to do.</a:t>
            </a:r>
          </a:p>
        </p:txBody>
      </p:sp>
      <p:sp>
        <p:nvSpPr>
          <p:cNvPr id="4" name="Slide Number Placeholder 3"/>
          <p:cNvSpPr>
            <a:spLocks noGrp="1"/>
          </p:cNvSpPr>
          <p:nvPr>
            <p:ph type="sldNum" sz="quarter" idx="5"/>
          </p:nvPr>
        </p:nvSpPr>
        <p:spPr/>
        <p:txBody>
          <a:bodyPr/>
          <a:lstStyle/>
          <a:p>
            <a:fld id="{8BF296FB-CF18-8040-BD03-1A5AFEA2CFBB}" type="slidenum">
              <a:rPr lang="en-US" smtClean="0"/>
              <a:t>10</a:t>
            </a:fld>
            <a:endParaRPr lang="en-US"/>
          </a:p>
        </p:txBody>
      </p:sp>
    </p:spTree>
    <p:extLst>
      <p:ext uri="{BB962C8B-B14F-4D97-AF65-F5344CB8AC3E}">
        <p14:creationId xmlns:p14="http://schemas.microsoft.com/office/powerpoint/2010/main" val="3021548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met at Glencoe beach for the first launch.</a:t>
            </a:r>
          </a:p>
          <a:p>
            <a:endParaRPr lang="en-US" dirty="0"/>
          </a:p>
          <a:p>
            <a:r>
              <a:rPr lang="en-US" dirty="0"/>
              <a:t>Brought a Tent, a generator, all the supplies, soldering equipment, a tank of helium, wire for an antenna, lots of tools and assembled a balloon package.</a:t>
            </a:r>
          </a:p>
        </p:txBody>
      </p:sp>
      <p:sp>
        <p:nvSpPr>
          <p:cNvPr id="4" name="Slide Number Placeholder 3"/>
          <p:cNvSpPr>
            <a:spLocks noGrp="1"/>
          </p:cNvSpPr>
          <p:nvPr>
            <p:ph type="sldNum" sz="quarter" idx="5"/>
          </p:nvPr>
        </p:nvSpPr>
        <p:spPr/>
        <p:txBody>
          <a:bodyPr/>
          <a:lstStyle/>
          <a:p>
            <a:fld id="{8BF296FB-CF18-8040-BD03-1A5AFEA2CFBB}" type="slidenum">
              <a:rPr lang="en-US" smtClean="0"/>
              <a:t>11</a:t>
            </a:fld>
            <a:endParaRPr lang="en-US"/>
          </a:p>
        </p:txBody>
      </p:sp>
    </p:spTree>
    <p:extLst>
      <p:ext uri="{BB962C8B-B14F-4D97-AF65-F5344CB8AC3E}">
        <p14:creationId xmlns:p14="http://schemas.microsoft.com/office/powerpoint/2010/main" val="1483233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walked down what I remember as a long, long trail down this humongous mountain, across this huge desert of hot sand, to a pier.  We walked out to the end of the pier.  The wind was blowing and the balloon was flapping.  We let it go, the tracker bounced off the water – I’m sure it didn’t get wet, and took off.  It climbed so high so quickly, that the board looked like a propeller spinning at full speed.</a:t>
            </a:r>
          </a:p>
          <a:p>
            <a:endParaRPr lang="en-US" dirty="0"/>
          </a:p>
          <a:p>
            <a:r>
              <a:rPr lang="en-US" dirty="0"/>
              <a:t>We never heard from that balloon again.</a:t>
            </a:r>
          </a:p>
        </p:txBody>
      </p:sp>
      <p:sp>
        <p:nvSpPr>
          <p:cNvPr id="4" name="Slide Number Placeholder 3"/>
          <p:cNvSpPr>
            <a:spLocks noGrp="1"/>
          </p:cNvSpPr>
          <p:nvPr>
            <p:ph type="sldNum" sz="quarter" idx="5"/>
          </p:nvPr>
        </p:nvSpPr>
        <p:spPr/>
        <p:txBody>
          <a:bodyPr/>
          <a:lstStyle/>
          <a:p>
            <a:fld id="{8BF296FB-CF18-8040-BD03-1A5AFEA2CFBB}" type="slidenum">
              <a:rPr lang="en-US" smtClean="0"/>
              <a:t>12</a:t>
            </a:fld>
            <a:endParaRPr lang="en-US"/>
          </a:p>
        </p:txBody>
      </p:sp>
    </p:spTree>
    <p:extLst>
      <p:ext uri="{BB962C8B-B14F-4D97-AF65-F5344CB8AC3E}">
        <p14:creationId xmlns:p14="http://schemas.microsoft.com/office/powerpoint/2010/main" val="2671663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4D61-43D9-792D-0C45-D81512A4F5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082C3F-4350-58D1-2BF4-D1FB66751B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82793E-6BE2-2ADE-D06F-67E0F1F0F374}"/>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5" name="Footer Placeholder 4">
            <a:extLst>
              <a:ext uri="{FF2B5EF4-FFF2-40B4-BE49-F238E27FC236}">
                <a16:creationId xmlns:a16="http://schemas.microsoft.com/office/drawing/2014/main" id="{19B6B712-EC36-9E15-D743-F48EBF2055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6CF1A-6BF8-951D-DBF9-89FCD0A57EBE}"/>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1176174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DBE4C-2898-752C-11C7-02162F0A5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8EA904-9B3E-E248-4ADA-DC2795A64E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A8A026-4B86-213C-46F8-43839BEA91C4}"/>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5" name="Footer Placeholder 4">
            <a:extLst>
              <a:ext uri="{FF2B5EF4-FFF2-40B4-BE49-F238E27FC236}">
                <a16:creationId xmlns:a16="http://schemas.microsoft.com/office/drawing/2014/main" id="{689E14B2-9409-1A0A-6A1C-929743ECD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E5E889-82FE-CD36-53E5-425057F87E5B}"/>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3346643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524EEF-3CD7-8CD1-451A-F9E1177F3E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2BDE86-925A-A102-62E8-D3AF161905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D58C2-E052-C1AB-CABD-1824E37F9F68}"/>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5" name="Footer Placeholder 4">
            <a:extLst>
              <a:ext uri="{FF2B5EF4-FFF2-40B4-BE49-F238E27FC236}">
                <a16:creationId xmlns:a16="http://schemas.microsoft.com/office/drawing/2014/main" id="{75E03927-BFD8-BA82-FDE6-884715396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F198F-3AE1-F6B6-EC6A-560C6270A6B0}"/>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1855014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F3D50-C3AA-6288-AD71-2625D2E4FC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F70979-CB1A-1323-2243-992E87947F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65A401-9FB4-308A-DC9F-07E7C605319B}"/>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5" name="Footer Placeholder 4">
            <a:extLst>
              <a:ext uri="{FF2B5EF4-FFF2-40B4-BE49-F238E27FC236}">
                <a16:creationId xmlns:a16="http://schemas.microsoft.com/office/drawing/2014/main" id="{1F8C4D11-0D6C-5D67-0AE1-A0C0D7F17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44CC65-E5C2-7EFE-2B9D-8C854E1F8A96}"/>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2027363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36240-4320-6FE6-02F8-959F37D814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9BF698-53EC-116D-FC38-982864B952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A3981F-5027-FAB1-DA1D-0B6E63496D37}"/>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5" name="Footer Placeholder 4">
            <a:extLst>
              <a:ext uri="{FF2B5EF4-FFF2-40B4-BE49-F238E27FC236}">
                <a16:creationId xmlns:a16="http://schemas.microsoft.com/office/drawing/2014/main" id="{29F2791C-0F5D-186E-B828-72D204F616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B2163F-7CC7-F6CE-2F79-7034BFF483FE}"/>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2743792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5678-15A9-C8D3-F1F7-8F0BAE139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0E33B1-A338-B8E1-1B70-94785F880A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7EA403-32A4-9C26-07B9-F08EEA5E61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336392-B944-F709-9741-75D4F0678EC8}"/>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6" name="Footer Placeholder 5">
            <a:extLst>
              <a:ext uri="{FF2B5EF4-FFF2-40B4-BE49-F238E27FC236}">
                <a16:creationId xmlns:a16="http://schemas.microsoft.com/office/drawing/2014/main" id="{525D3ED6-447D-4F8B-8329-29F4486F8E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82C9C7-63AE-69C5-A624-A0A46F690670}"/>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1348773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96501-465C-104F-E615-D519DA2ACD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805AC1-BBE9-F918-560D-BF7754E656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968476-8839-EC1F-8064-80DEE459FA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350D19-3CBA-0501-6A41-4E3904A5CB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A38060-EA71-9F3B-7155-80CE347E9E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82A52F-A6CD-10DA-2177-1190BCFE371D}"/>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8" name="Footer Placeholder 7">
            <a:extLst>
              <a:ext uri="{FF2B5EF4-FFF2-40B4-BE49-F238E27FC236}">
                <a16:creationId xmlns:a16="http://schemas.microsoft.com/office/drawing/2014/main" id="{E5D740BF-A46B-319D-86A3-66153F8B83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20FDF6-8E68-B488-3E08-5BF1B04F31E0}"/>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594721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4156F-B41F-CFB9-8A6B-7D121E4119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167131-3DD1-EF43-D207-2C2F2F27EBCA}"/>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4" name="Footer Placeholder 3">
            <a:extLst>
              <a:ext uri="{FF2B5EF4-FFF2-40B4-BE49-F238E27FC236}">
                <a16:creationId xmlns:a16="http://schemas.microsoft.com/office/drawing/2014/main" id="{88384220-F506-1572-2D16-8D7BC9475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5ACF31-5568-A1B6-398E-55605FF6F8C3}"/>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2090562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BA9D98-C8F4-BD2F-BF98-C867C5DE7057}"/>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3" name="Footer Placeholder 2">
            <a:extLst>
              <a:ext uri="{FF2B5EF4-FFF2-40B4-BE49-F238E27FC236}">
                <a16:creationId xmlns:a16="http://schemas.microsoft.com/office/drawing/2014/main" id="{01031049-BD72-C682-70C1-2269A96E59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6CF27A-CA9B-5C1F-FEFE-4E8451BACA41}"/>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1073250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25116-B3D7-586E-395B-4C5E0D8CCF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7696769-EAA9-40FF-7D7B-F733E092DA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87717F-DC99-10F2-AA55-E370F3BBAD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EF4048-AB92-E352-5DED-1712D14AA2ED}"/>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6" name="Footer Placeholder 5">
            <a:extLst>
              <a:ext uri="{FF2B5EF4-FFF2-40B4-BE49-F238E27FC236}">
                <a16:creationId xmlns:a16="http://schemas.microsoft.com/office/drawing/2014/main" id="{2C1791D9-F1DF-24D6-B238-E5ABB3052E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FABDDB-FFCD-5993-7A9C-4D1C6495F95D}"/>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3239480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2B71-60BC-C394-7DD6-419FB681C9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C40C2F-B51A-1162-F2E9-106F99E862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62F8E8-F8FF-F3DB-EBE9-91FF8A914C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4DAA46-046B-1A84-0EBC-94EE92CDF8ED}"/>
              </a:ext>
            </a:extLst>
          </p:cNvPr>
          <p:cNvSpPr>
            <a:spLocks noGrp="1"/>
          </p:cNvSpPr>
          <p:nvPr>
            <p:ph type="dt" sz="half" idx="10"/>
          </p:nvPr>
        </p:nvSpPr>
        <p:spPr/>
        <p:txBody>
          <a:bodyPr/>
          <a:lstStyle/>
          <a:p>
            <a:fld id="{D9EC463A-CC5E-314C-B830-9212A0FFB97F}" type="datetimeFigureOut">
              <a:rPr lang="en-US" smtClean="0"/>
              <a:t>9/15/22</a:t>
            </a:fld>
            <a:endParaRPr lang="en-US"/>
          </a:p>
        </p:txBody>
      </p:sp>
      <p:sp>
        <p:nvSpPr>
          <p:cNvPr id="6" name="Footer Placeholder 5">
            <a:extLst>
              <a:ext uri="{FF2B5EF4-FFF2-40B4-BE49-F238E27FC236}">
                <a16:creationId xmlns:a16="http://schemas.microsoft.com/office/drawing/2014/main" id="{EA1F0332-7248-1759-3AB0-8EB9975679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D085D9-13F4-8EF4-2BF3-0ED0B6992F83}"/>
              </a:ext>
            </a:extLst>
          </p:cNvPr>
          <p:cNvSpPr>
            <a:spLocks noGrp="1"/>
          </p:cNvSpPr>
          <p:nvPr>
            <p:ph type="sldNum" sz="quarter" idx="12"/>
          </p:nvPr>
        </p:nvSpPr>
        <p:spPr/>
        <p:txBody>
          <a:bodyPr/>
          <a:lstStyle/>
          <a:p>
            <a:fld id="{4F1EC17D-8FD8-A449-BEA7-8C014D2E1681}" type="slidenum">
              <a:rPr lang="en-US" smtClean="0"/>
              <a:t>‹#›</a:t>
            </a:fld>
            <a:endParaRPr lang="en-US"/>
          </a:p>
        </p:txBody>
      </p:sp>
    </p:spTree>
    <p:extLst>
      <p:ext uri="{BB962C8B-B14F-4D97-AF65-F5344CB8AC3E}">
        <p14:creationId xmlns:p14="http://schemas.microsoft.com/office/powerpoint/2010/main" val="898384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EFA66B-A617-85E1-51D4-C582DBD0E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368F1D-DE63-65BB-DBB2-25D7723B59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9449B3-E743-914D-18DD-F55C0E61EC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EC463A-CC5E-314C-B830-9212A0FFB97F}" type="datetimeFigureOut">
              <a:rPr lang="en-US" smtClean="0"/>
              <a:t>9/15/22</a:t>
            </a:fld>
            <a:endParaRPr lang="en-US"/>
          </a:p>
        </p:txBody>
      </p:sp>
      <p:sp>
        <p:nvSpPr>
          <p:cNvPr id="5" name="Footer Placeholder 4">
            <a:extLst>
              <a:ext uri="{FF2B5EF4-FFF2-40B4-BE49-F238E27FC236}">
                <a16:creationId xmlns:a16="http://schemas.microsoft.com/office/drawing/2014/main" id="{58312D9E-5302-A7A3-161A-221309E0F4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B37E6E-9134-93A6-E786-F0912C3C41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EC17D-8FD8-A449-BEA7-8C014D2E1681}" type="slidenum">
              <a:rPr lang="en-US" smtClean="0"/>
              <a:t>‹#›</a:t>
            </a:fld>
            <a:endParaRPr lang="en-US"/>
          </a:p>
        </p:txBody>
      </p:sp>
    </p:spTree>
    <p:extLst>
      <p:ext uri="{BB962C8B-B14F-4D97-AF65-F5344CB8AC3E}">
        <p14:creationId xmlns:p14="http://schemas.microsoft.com/office/powerpoint/2010/main" val="3544675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8.jpg"/><Relationship Id="rId4" Type="http://schemas.openxmlformats.org/officeDocument/2006/relationships/image" Target="../media/image27.jpg"/></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6FB2-9A74-3A2D-9380-68938EE0A3A0}"/>
              </a:ext>
            </a:extLst>
          </p:cNvPr>
          <p:cNvSpPr>
            <a:spLocks noGrp="1"/>
          </p:cNvSpPr>
          <p:nvPr>
            <p:ph type="title"/>
          </p:nvPr>
        </p:nvSpPr>
        <p:spPr/>
        <p:txBody>
          <a:bodyPr/>
          <a:lstStyle/>
          <a:p>
            <a:r>
              <a:rPr lang="en-US" dirty="0"/>
              <a:t>THINGS TO BRING</a:t>
            </a:r>
          </a:p>
        </p:txBody>
      </p:sp>
      <p:sp>
        <p:nvSpPr>
          <p:cNvPr id="3" name="Content Placeholder 2">
            <a:extLst>
              <a:ext uri="{FF2B5EF4-FFF2-40B4-BE49-F238E27FC236}">
                <a16:creationId xmlns:a16="http://schemas.microsoft.com/office/drawing/2014/main" id="{68D42C7D-C75A-ADC5-103D-6445ECF82B81}"/>
              </a:ext>
            </a:extLst>
          </p:cNvPr>
          <p:cNvSpPr>
            <a:spLocks noGrp="1"/>
          </p:cNvSpPr>
          <p:nvPr>
            <p:ph idx="1"/>
          </p:nvPr>
        </p:nvSpPr>
        <p:spPr/>
        <p:txBody>
          <a:bodyPr/>
          <a:lstStyle/>
          <a:p>
            <a:r>
              <a:rPr lang="en-US" dirty="0"/>
              <a:t>TRACKERS for SHOW</a:t>
            </a:r>
          </a:p>
          <a:p>
            <a:r>
              <a:rPr lang="en-US" dirty="0"/>
              <a:t>Solar Cells to break</a:t>
            </a:r>
          </a:p>
          <a:p>
            <a:r>
              <a:rPr lang="en-US" dirty="0"/>
              <a:t>A balloon partially inflated</a:t>
            </a:r>
          </a:p>
          <a:p>
            <a:endParaRPr lang="en-US" dirty="0"/>
          </a:p>
        </p:txBody>
      </p:sp>
    </p:spTree>
    <p:extLst>
      <p:ext uri="{BB962C8B-B14F-4D97-AF65-F5344CB8AC3E}">
        <p14:creationId xmlns:p14="http://schemas.microsoft.com/office/powerpoint/2010/main" val="1531589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45A05-75A0-8444-9CFC-A79AC5F98A51}"/>
              </a:ext>
            </a:extLst>
          </p:cNvPr>
          <p:cNvSpPr>
            <a:spLocks noGrp="1"/>
          </p:cNvSpPr>
          <p:nvPr>
            <p:ph type="title"/>
          </p:nvPr>
        </p:nvSpPr>
        <p:spPr>
          <a:xfrm>
            <a:off x="405114" y="177337"/>
            <a:ext cx="10759400" cy="466899"/>
          </a:xfrm>
        </p:spPr>
        <p:txBody>
          <a:bodyPr>
            <a:normAutofit fontScale="90000"/>
          </a:bodyPr>
          <a:lstStyle/>
          <a:p>
            <a:r>
              <a:rPr lang="en-US" sz="3200" dirty="0"/>
              <a:t>Our Questions from June 2021 – our first meeting:</a:t>
            </a:r>
          </a:p>
        </p:txBody>
      </p:sp>
      <p:sp>
        <p:nvSpPr>
          <p:cNvPr id="3" name="Content Placeholder 2">
            <a:extLst>
              <a:ext uri="{FF2B5EF4-FFF2-40B4-BE49-F238E27FC236}">
                <a16:creationId xmlns:a16="http://schemas.microsoft.com/office/drawing/2014/main" id="{263E8E3A-76F8-AE4F-A039-E1BB2121FC47}"/>
              </a:ext>
            </a:extLst>
          </p:cNvPr>
          <p:cNvSpPr>
            <a:spLocks noGrp="1"/>
          </p:cNvSpPr>
          <p:nvPr>
            <p:ph idx="1"/>
          </p:nvPr>
        </p:nvSpPr>
        <p:spPr>
          <a:xfrm>
            <a:off x="1027486" y="644236"/>
            <a:ext cx="9950103" cy="5841078"/>
          </a:xfrm>
        </p:spPr>
        <p:txBody>
          <a:bodyPr>
            <a:noAutofit/>
          </a:bodyPr>
          <a:lstStyle/>
          <a:p>
            <a:r>
              <a:rPr lang="en-US" sz="900" dirty="0"/>
              <a:t>Are we flying a Pico or a Nano size Balloon?</a:t>
            </a:r>
          </a:p>
          <a:p>
            <a:r>
              <a:rPr lang="en-US" sz="900" dirty="0"/>
              <a:t>Which Bands, Frequencies, and Modulations should we be using for our first set of launches?</a:t>
            </a:r>
          </a:p>
          <a:p>
            <a:pPr marL="445770" lvl="1" indent="-171450"/>
            <a:r>
              <a:rPr lang="en-US" sz="900" dirty="0"/>
              <a:t>2M, </a:t>
            </a:r>
            <a:r>
              <a:rPr lang="en-US" sz="1600" b="1" dirty="0"/>
              <a:t>20M</a:t>
            </a:r>
            <a:r>
              <a:rPr lang="en-US" sz="900" dirty="0"/>
              <a:t>, 30M or other(s)?</a:t>
            </a:r>
          </a:p>
          <a:p>
            <a:pPr marL="445770" lvl="1" indent="-171450"/>
            <a:r>
              <a:rPr lang="en-US" sz="900" dirty="0"/>
              <a:t>APRS, </a:t>
            </a:r>
            <a:r>
              <a:rPr lang="en-US" sz="1600" b="1" dirty="0"/>
              <a:t>WSPR</a:t>
            </a:r>
            <a:r>
              <a:rPr lang="en-US" sz="900" dirty="0"/>
              <a:t>, or other?</a:t>
            </a:r>
          </a:p>
          <a:p>
            <a:r>
              <a:rPr lang="en-US" sz="900" dirty="0"/>
              <a:t>What type and where do we buy the balloons?  </a:t>
            </a:r>
          </a:p>
          <a:p>
            <a:pPr marL="445770" lvl="1" indent="-171450"/>
            <a:r>
              <a:rPr lang="en-US" sz="900" dirty="0"/>
              <a:t>How big and what’s it made of?</a:t>
            </a:r>
          </a:p>
          <a:p>
            <a:pPr marL="445770" lvl="1" indent="-171450"/>
            <a:r>
              <a:rPr lang="en-US" sz="900" dirty="0"/>
              <a:t>Do we buy material and a sealer, or pre-made balloons?</a:t>
            </a:r>
          </a:p>
          <a:p>
            <a:r>
              <a:rPr lang="en-US" sz="900" dirty="0"/>
              <a:t>What type and where do we buy the gas?  </a:t>
            </a:r>
          </a:p>
          <a:p>
            <a:pPr marL="445770" lvl="1" indent="-171450"/>
            <a:r>
              <a:rPr lang="en-US" sz="900" dirty="0"/>
              <a:t>Helium or </a:t>
            </a:r>
            <a:r>
              <a:rPr lang="en-US" sz="1600" b="1" dirty="0"/>
              <a:t>Hydrogen</a:t>
            </a:r>
            <a:r>
              <a:rPr lang="en-US" sz="900" dirty="0"/>
              <a:t>?</a:t>
            </a:r>
          </a:p>
          <a:p>
            <a:pPr marL="445770" lvl="1" indent="-171450"/>
            <a:r>
              <a:rPr lang="en-US" sz="900" dirty="0"/>
              <a:t>Rent or buy Tanks, regulators, and hoses?</a:t>
            </a:r>
          </a:p>
          <a:p>
            <a:r>
              <a:rPr lang="en-US" sz="900" dirty="0"/>
              <a:t>How do we </a:t>
            </a:r>
            <a:r>
              <a:rPr lang="en-US" sz="1600" b="1" dirty="0"/>
              <a:t>calculate</a:t>
            </a:r>
            <a:r>
              <a:rPr lang="en-US" sz="900" dirty="0"/>
              <a:t> the amount of gas we use at launch?</a:t>
            </a:r>
          </a:p>
          <a:p>
            <a:pPr marL="445770" lvl="1" indent="-171450"/>
            <a:r>
              <a:rPr lang="en-US" sz="900" dirty="0"/>
              <a:t>How do we meter the correct amount of gas?</a:t>
            </a:r>
          </a:p>
          <a:p>
            <a:r>
              <a:rPr lang="en-US" sz="900" dirty="0"/>
              <a:t>Where is a nice, </a:t>
            </a:r>
            <a:r>
              <a:rPr lang="en-US" sz="1600" b="1" dirty="0"/>
              <a:t>big field </a:t>
            </a:r>
            <a:r>
              <a:rPr lang="en-US" sz="900" dirty="0"/>
              <a:t>we could use for launching our balloon(s)?</a:t>
            </a:r>
          </a:p>
          <a:p>
            <a:r>
              <a:rPr lang="en-US" sz="1600" b="1" dirty="0"/>
              <a:t>How far</a:t>
            </a:r>
            <a:r>
              <a:rPr lang="en-US" sz="900" dirty="0"/>
              <a:t> do these balloons travel?</a:t>
            </a:r>
          </a:p>
          <a:p>
            <a:r>
              <a:rPr lang="en-US" sz="900" dirty="0"/>
              <a:t>When is the best time of year to launch a balloon?</a:t>
            </a:r>
          </a:p>
          <a:p>
            <a:r>
              <a:rPr lang="en-US" sz="900" dirty="0"/>
              <a:t>How do we </a:t>
            </a:r>
            <a:r>
              <a:rPr lang="en-US" sz="1600" b="1" dirty="0"/>
              <a:t>track</a:t>
            </a:r>
            <a:r>
              <a:rPr lang="en-US" sz="900" dirty="0"/>
              <a:t> these balloons?</a:t>
            </a:r>
          </a:p>
          <a:p>
            <a:r>
              <a:rPr lang="en-US" sz="900" dirty="0"/>
              <a:t>What </a:t>
            </a:r>
            <a:r>
              <a:rPr lang="en-US" sz="1600" b="1" dirty="0"/>
              <a:t>software</a:t>
            </a:r>
            <a:r>
              <a:rPr lang="en-US" sz="900" dirty="0"/>
              <a:t> do we run on the microprocessor on the transmitter?</a:t>
            </a:r>
          </a:p>
          <a:p>
            <a:r>
              <a:rPr lang="en-US" sz="900" dirty="0"/>
              <a:t>How do we power the transmitter?  What criteria do we use to choose?</a:t>
            </a:r>
          </a:p>
          <a:p>
            <a:pPr marL="560070" lvl="1" indent="-285750"/>
            <a:r>
              <a:rPr lang="en-US" sz="1800" b="1" dirty="0"/>
              <a:t>Solar Cells </a:t>
            </a:r>
            <a:r>
              <a:rPr lang="en-US" sz="900" dirty="0"/>
              <a:t>plus Super Capacitors?</a:t>
            </a:r>
          </a:p>
          <a:p>
            <a:pPr marL="560070" lvl="1" indent="-285750"/>
            <a:r>
              <a:rPr lang="en-US" sz="900" dirty="0"/>
              <a:t>Batteries? – if so, what kind of batteries?</a:t>
            </a:r>
          </a:p>
          <a:p>
            <a:r>
              <a:rPr lang="en-US" sz="900" dirty="0"/>
              <a:t>Should we take pictures and document our adventure so we can share it with family and friends?</a:t>
            </a:r>
          </a:p>
          <a:p>
            <a:r>
              <a:rPr lang="en-US" sz="900" dirty="0"/>
              <a:t>Are there specific rules we need to follow?</a:t>
            </a:r>
          </a:p>
          <a:p>
            <a:pPr marL="560070" lvl="1" indent="-285750"/>
            <a:r>
              <a:rPr lang="en-US" sz="900" b="0" dirty="0"/>
              <a:t>Yes there are.  We are flying under FAA 101 exemption rules.</a:t>
            </a:r>
            <a:endParaRPr lang="en-US" sz="900" dirty="0"/>
          </a:p>
          <a:p>
            <a:pPr marL="445770" lvl="1" indent="-171450"/>
            <a:endParaRPr lang="en-US" sz="1000" dirty="0"/>
          </a:p>
        </p:txBody>
      </p:sp>
      <p:sp>
        <p:nvSpPr>
          <p:cNvPr id="4" name="Footer Placeholder 3">
            <a:extLst>
              <a:ext uri="{FF2B5EF4-FFF2-40B4-BE49-F238E27FC236}">
                <a16:creationId xmlns:a16="http://schemas.microsoft.com/office/drawing/2014/main" id="{FDAD7D24-F0C5-9849-A37E-8873C19B014B}"/>
              </a:ext>
            </a:extLst>
          </p:cNvPr>
          <p:cNvSpPr>
            <a:spLocks noGrp="1"/>
          </p:cNvSpPr>
          <p:nvPr>
            <p:ph type="ftr" sz="quarter" idx="11"/>
          </p:nvPr>
        </p:nvSpPr>
        <p:spPr/>
        <p:txBody>
          <a:bodyPr/>
          <a:lstStyle/>
          <a:p>
            <a:r>
              <a:rPr lang="en-US"/>
              <a:t>Balloon Project - 6/9/2021</a:t>
            </a:r>
          </a:p>
        </p:txBody>
      </p:sp>
      <p:sp>
        <p:nvSpPr>
          <p:cNvPr id="5" name="Slide Number Placeholder 4">
            <a:extLst>
              <a:ext uri="{FF2B5EF4-FFF2-40B4-BE49-F238E27FC236}">
                <a16:creationId xmlns:a16="http://schemas.microsoft.com/office/drawing/2014/main" id="{3D00C9BA-13C4-4342-B8D6-1B6BBE3EECF3}"/>
              </a:ext>
            </a:extLst>
          </p:cNvPr>
          <p:cNvSpPr>
            <a:spLocks noGrp="1"/>
          </p:cNvSpPr>
          <p:nvPr>
            <p:ph type="sldNum" sz="quarter" idx="12"/>
          </p:nvPr>
        </p:nvSpPr>
        <p:spPr/>
        <p:txBody>
          <a:bodyPr/>
          <a:lstStyle/>
          <a:p>
            <a:fld id="{5DEF7F31-0B8A-474A-B86C-91F381754329}" type="slidenum">
              <a:rPr lang="en-US" smtClean="0"/>
              <a:t>10</a:t>
            </a:fld>
            <a:endParaRPr lang="en-US"/>
          </a:p>
        </p:txBody>
      </p:sp>
    </p:spTree>
    <p:extLst>
      <p:ext uri="{BB962C8B-B14F-4D97-AF65-F5344CB8AC3E}">
        <p14:creationId xmlns:p14="http://schemas.microsoft.com/office/powerpoint/2010/main" val="2523561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indoor&#10;&#10;Description automatically generated">
            <a:extLst>
              <a:ext uri="{FF2B5EF4-FFF2-40B4-BE49-F238E27FC236}">
                <a16:creationId xmlns:a16="http://schemas.microsoft.com/office/drawing/2014/main" id="{F9D9D3E5-BB3D-82F5-8930-CDFAE1977D6D}"/>
              </a:ext>
            </a:extLst>
          </p:cNvPr>
          <p:cNvPicPr>
            <a:picLocks noChangeAspect="1"/>
          </p:cNvPicPr>
          <p:nvPr/>
        </p:nvPicPr>
        <p:blipFill>
          <a:blip r:embed="rId3"/>
          <a:stretch>
            <a:fillRect/>
          </a:stretch>
        </p:blipFill>
        <p:spPr>
          <a:xfrm rot="5400000">
            <a:off x="2667000" y="1805285"/>
            <a:ext cx="6858000" cy="3247430"/>
          </a:xfrm>
          <a:prstGeom prst="rect">
            <a:avLst/>
          </a:prstGeom>
        </p:spPr>
      </p:pic>
      <p:sp>
        <p:nvSpPr>
          <p:cNvPr id="4" name="TextBox 3">
            <a:extLst>
              <a:ext uri="{FF2B5EF4-FFF2-40B4-BE49-F238E27FC236}">
                <a16:creationId xmlns:a16="http://schemas.microsoft.com/office/drawing/2014/main" id="{E034F6B3-4AF4-9635-88FD-CEA020DC051D}"/>
              </a:ext>
            </a:extLst>
          </p:cNvPr>
          <p:cNvSpPr txBox="1"/>
          <p:nvPr/>
        </p:nvSpPr>
        <p:spPr>
          <a:xfrm>
            <a:off x="402020" y="2782669"/>
            <a:ext cx="3589688" cy="1200329"/>
          </a:xfrm>
          <a:prstGeom prst="rect">
            <a:avLst/>
          </a:prstGeom>
          <a:noFill/>
        </p:spPr>
        <p:txBody>
          <a:bodyPr wrap="square" rtlCol="0">
            <a:spAutoFit/>
          </a:bodyPr>
          <a:lstStyle/>
          <a:p>
            <a:r>
              <a:rPr lang="en-US" sz="3600" dirty="0"/>
              <a:t>First launch</a:t>
            </a:r>
          </a:p>
          <a:p>
            <a:r>
              <a:rPr lang="en-US" sz="3600" dirty="0"/>
              <a:t>September, 2021</a:t>
            </a:r>
          </a:p>
        </p:txBody>
      </p:sp>
    </p:spTree>
    <p:extLst>
      <p:ext uri="{BB962C8B-B14F-4D97-AF65-F5344CB8AC3E}">
        <p14:creationId xmlns:p14="http://schemas.microsoft.com/office/powerpoint/2010/main" val="423858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hore&#10;&#10;Description automatically generated">
            <a:extLst>
              <a:ext uri="{FF2B5EF4-FFF2-40B4-BE49-F238E27FC236}">
                <a16:creationId xmlns:a16="http://schemas.microsoft.com/office/drawing/2014/main" id="{6DB3EA16-F388-0112-FDCA-492F9856971E}"/>
              </a:ext>
            </a:extLst>
          </p:cNvPr>
          <p:cNvPicPr>
            <a:picLocks noChangeAspect="1"/>
          </p:cNvPicPr>
          <p:nvPr/>
        </p:nvPicPr>
        <p:blipFill>
          <a:blip r:embed="rId3"/>
          <a:stretch>
            <a:fillRect/>
          </a:stretch>
        </p:blipFill>
        <p:spPr>
          <a:xfrm>
            <a:off x="3015926" y="0"/>
            <a:ext cx="9176074" cy="6858000"/>
          </a:xfrm>
          <a:prstGeom prst="rect">
            <a:avLst/>
          </a:prstGeom>
        </p:spPr>
      </p:pic>
      <p:sp>
        <p:nvSpPr>
          <p:cNvPr id="4" name="TextBox 3">
            <a:extLst>
              <a:ext uri="{FF2B5EF4-FFF2-40B4-BE49-F238E27FC236}">
                <a16:creationId xmlns:a16="http://schemas.microsoft.com/office/drawing/2014/main" id="{912866AB-EA6E-A165-D69D-C9300B28F534}"/>
              </a:ext>
            </a:extLst>
          </p:cNvPr>
          <p:cNvSpPr txBox="1"/>
          <p:nvPr/>
        </p:nvSpPr>
        <p:spPr>
          <a:xfrm>
            <a:off x="347241" y="1713053"/>
            <a:ext cx="2117607" cy="3046988"/>
          </a:xfrm>
          <a:prstGeom prst="rect">
            <a:avLst/>
          </a:prstGeom>
          <a:noFill/>
        </p:spPr>
        <p:txBody>
          <a:bodyPr wrap="square" rtlCol="0">
            <a:spAutoFit/>
          </a:bodyPr>
          <a:lstStyle/>
          <a:p>
            <a:r>
              <a:rPr lang="en-US" sz="3200" dirty="0"/>
              <a:t>Glencoe Beach</a:t>
            </a:r>
          </a:p>
          <a:p>
            <a:endParaRPr lang="en-US" sz="3200" dirty="0"/>
          </a:p>
          <a:p>
            <a:r>
              <a:rPr lang="en-US" sz="3200" dirty="0"/>
              <a:t>We never heard from it again</a:t>
            </a:r>
          </a:p>
        </p:txBody>
      </p:sp>
    </p:spTree>
    <p:extLst>
      <p:ext uri="{BB962C8B-B14F-4D97-AF65-F5344CB8AC3E}">
        <p14:creationId xmlns:p14="http://schemas.microsoft.com/office/powerpoint/2010/main" val="319290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6EB84D-2168-FBE0-8628-43D2C97516BC}"/>
              </a:ext>
            </a:extLst>
          </p:cNvPr>
          <p:cNvSpPr txBox="1"/>
          <p:nvPr/>
        </p:nvSpPr>
        <p:spPr>
          <a:xfrm>
            <a:off x="921282" y="255191"/>
            <a:ext cx="10349436" cy="646331"/>
          </a:xfrm>
          <a:prstGeom prst="rect">
            <a:avLst/>
          </a:prstGeom>
          <a:noFill/>
        </p:spPr>
        <p:txBody>
          <a:bodyPr wrap="none" rtlCol="0">
            <a:spAutoFit/>
          </a:bodyPr>
          <a:lstStyle/>
          <a:p>
            <a:r>
              <a:rPr lang="en-US" sz="3600" dirty="0"/>
              <a:t>Since our first launch, our group has flown 24 balloons</a:t>
            </a:r>
          </a:p>
        </p:txBody>
      </p:sp>
      <p:pic>
        <p:nvPicPr>
          <p:cNvPr id="6" name="Picture 5" descr="A group of people standing in a field&#10;&#10;Description automatically generated with low confidence">
            <a:extLst>
              <a:ext uri="{FF2B5EF4-FFF2-40B4-BE49-F238E27FC236}">
                <a16:creationId xmlns:a16="http://schemas.microsoft.com/office/drawing/2014/main" id="{F9E819CC-AF7D-BC7E-5E9D-1F3B4E8CA7F0}"/>
              </a:ext>
            </a:extLst>
          </p:cNvPr>
          <p:cNvPicPr>
            <a:picLocks noChangeAspect="1"/>
          </p:cNvPicPr>
          <p:nvPr/>
        </p:nvPicPr>
        <p:blipFill>
          <a:blip r:embed="rId3"/>
          <a:stretch>
            <a:fillRect/>
          </a:stretch>
        </p:blipFill>
        <p:spPr>
          <a:xfrm>
            <a:off x="2938550" y="1060138"/>
            <a:ext cx="6314900" cy="5634539"/>
          </a:xfrm>
          <a:prstGeom prst="rect">
            <a:avLst/>
          </a:prstGeom>
        </p:spPr>
      </p:pic>
    </p:spTree>
    <p:extLst>
      <p:ext uri="{BB962C8B-B14F-4D97-AF65-F5344CB8AC3E}">
        <p14:creationId xmlns:p14="http://schemas.microsoft.com/office/powerpoint/2010/main" val="2356334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ird sitting on a tree&#10;&#10;Description automatically generated with low confidence">
            <a:extLst>
              <a:ext uri="{FF2B5EF4-FFF2-40B4-BE49-F238E27FC236}">
                <a16:creationId xmlns:a16="http://schemas.microsoft.com/office/drawing/2014/main" id="{0E89CC00-384D-EFF4-B715-3ADFD6324BCC}"/>
              </a:ext>
            </a:extLst>
          </p:cNvPr>
          <p:cNvPicPr>
            <a:picLocks noChangeAspect="1"/>
          </p:cNvPicPr>
          <p:nvPr/>
        </p:nvPicPr>
        <p:blipFill>
          <a:blip r:embed="rId3"/>
          <a:stretch>
            <a:fillRect/>
          </a:stretch>
        </p:blipFill>
        <p:spPr>
          <a:xfrm>
            <a:off x="5593904" y="0"/>
            <a:ext cx="6598096" cy="6858000"/>
          </a:xfrm>
          <a:prstGeom prst="rect">
            <a:avLst/>
          </a:prstGeom>
        </p:spPr>
      </p:pic>
      <p:sp>
        <p:nvSpPr>
          <p:cNvPr id="4" name="TextBox 3">
            <a:extLst>
              <a:ext uri="{FF2B5EF4-FFF2-40B4-BE49-F238E27FC236}">
                <a16:creationId xmlns:a16="http://schemas.microsoft.com/office/drawing/2014/main" id="{0BED70F8-6FE2-BD44-0CA3-5E17368B35CB}"/>
              </a:ext>
            </a:extLst>
          </p:cNvPr>
          <p:cNvSpPr txBox="1"/>
          <p:nvPr/>
        </p:nvSpPr>
        <p:spPr>
          <a:xfrm>
            <a:off x="0" y="3105834"/>
            <a:ext cx="5335929" cy="1569660"/>
          </a:xfrm>
          <a:prstGeom prst="rect">
            <a:avLst/>
          </a:prstGeom>
          <a:noFill/>
        </p:spPr>
        <p:txBody>
          <a:bodyPr wrap="square" rtlCol="0">
            <a:spAutoFit/>
          </a:bodyPr>
          <a:lstStyle/>
          <a:p>
            <a:r>
              <a:rPr lang="en-US" sz="3200" dirty="0"/>
              <a:t>6 balloons ended up in trees</a:t>
            </a:r>
          </a:p>
          <a:p>
            <a:endParaRPr lang="en-US" sz="3200" dirty="0"/>
          </a:p>
          <a:p>
            <a:r>
              <a:rPr lang="en-US" sz="3200" dirty="0"/>
              <a:t>(we came up with a fix for this)</a:t>
            </a:r>
          </a:p>
        </p:txBody>
      </p:sp>
    </p:spTree>
    <p:extLst>
      <p:ext uri="{BB962C8B-B14F-4D97-AF65-F5344CB8AC3E}">
        <p14:creationId xmlns:p14="http://schemas.microsoft.com/office/powerpoint/2010/main" val="4211385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D1E89B9-6E6B-C6B3-F898-CF372EF9DA4C}"/>
              </a:ext>
            </a:extLst>
          </p:cNvPr>
          <p:cNvSpPr txBox="1"/>
          <p:nvPr/>
        </p:nvSpPr>
        <p:spPr>
          <a:xfrm>
            <a:off x="2244437" y="2098963"/>
            <a:ext cx="3851563" cy="1569660"/>
          </a:xfrm>
          <a:prstGeom prst="rect">
            <a:avLst/>
          </a:prstGeom>
          <a:noFill/>
        </p:spPr>
        <p:txBody>
          <a:bodyPr wrap="square" rtlCol="0">
            <a:spAutoFit/>
          </a:bodyPr>
          <a:lstStyle/>
          <a:p>
            <a:r>
              <a:rPr lang="en-US" sz="2400" dirty="0"/>
              <a:t>Don, KK9H snagging a balloon in a tree.  </a:t>
            </a:r>
          </a:p>
          <a:p>
            <a:endParaRPr lang="en-US" sz="2400" dirty="0"/>
          </a:p>
          <a:p>
            <a:r>
              <a:rPr lang="en-US" sz="2400" dirty="0"/>
              <a:t>Notice the intensity.</a:t>
            </a:r>
          </a:p>
        </p:txBody>
      </p:sp>
      <p:pic>
        <p:nvPicPr>
          <p:cNvPr id="3" name="Picture 2" descr="A group of people standing in a field&#10;&#10;Description automatically generated with low confidence">
            <a:extLst>
              <a:ext uri="{FF2B5EF4-FFF2-40B4-BE49-F238E27FC236}">
                <a16:creationId xmlns:a16="http://schemas.microsoft.com/office/drawing/2014/main" id="{8757F21B-8A40-F4E4-57AB-714E02E152A2}"/>
              </a:ext>
            </a:extLst>
          </p:cNvPr>
          <p:cNvPicPr>
            <a:picLocks noChangeAspect="1"/>
          </p:cNvPicPr>
          <p:nvPr/>
        </p:nvPicPr>
        <p:blipFill rotWithShape="1">
          <a:blip r:embed="rId3"/>
          <a:srcRect l="280" t="21763" r="77074" b="56744"/>
          <a:stretch/>
        </p:blipFill>
        <p:spPr>
          <a:xfrm>
            <a:off x="6855922" y="987591"/>
            <a:ext cx="4657205" cy="3896591"/>
          </a:xfrm>
          <a:prstGeom prst="rect">
            <a:avLst/>
          </a:prstGeom>
        </p:spPr>
      </p:pic>
    </p:spTree>
    <p:extLst>
      <p:ext uri="{BB962C8B-B14F-4D97-AF65-F5344CB8AC3E}">
        <p14:creationId xmlns:p14="http://schemas.microsoft.com/office/powerpoint/2010/main" val="18585556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264AF-D7EF-6E1A-3F7F-BCC533E2C02D}"/>
              </a:ext>
            </a:extLst>
          </p:cNvPr>
          <p:cNvSpPr txBox="1"/>
          <p:nvPr/>
        </p:nvSpPr>
        <p:spPr>
          <a:xfrm>
            <a:off x="293150" y="1997839"/>
            <a:ext cx="3666732" cy="2862322"/>
          </a:xfrm>
          <a:prstGeom prst="rect">
            <a:avLst/>
          </a:prstGeom>
          <a:noFill/>
        </p:spPr>
        <p:txBody>
          <a:bodyPr wrap="square" rtlCol="0">
            <a:spAutoFit/>
          </a:bodyPr>
          <a:lstStyle/>
          <a:p>
            <a:r>
              <a:rPr lang="en-US" sz="3600" dirty="0"/>
              <a:t>6 balloons that </a:t>
            </a:r>
          </a:p>
          <a:p>
            <a:r>
              <a:rPr lang="en-US" sz="3600" dirty="0"/>
              <a:t>never said Hello</a:t>
            </a:r>
          </a:p>
          <a:p>
            <a:r>
              <a:rPr lang="en-US" sz="3600" dirty="0"/>
              <a:t>(we’re still working on a fix for this)</a:t>
            </a:r>
          </a:p>
        </p:txBody>
      </p:sp>
      <p:pic>
        <p:nvPicPr>
          <p:cNvPr id="5" name="Picture 4" descr="A screenshot of a computer&#10;&#10;Description automatically generated with medium confidence">
            <a:extLst>
              <a:ext uri="{FF2B5EF4-FFF2-40B4-BE49-F238E27FC236}">
                <a16:creationId xmlns:a16="http://schemas.microsoft.com/office/drawing/2014/main" id="{93111F75-4416-0FA6-2097-1EDD73DDE84D}"/>
              </a:ext>
            </a:extLst>
          </p:cNvPr>
          <p:cNvPicPr>
            <a:picLocks noChangeAspect="1"/>
          </p:cNvPicPr>
          <p:nvPr/>
        </p:nvPicPr>
        <p:blipFill rotWithShape="1">
          <a:blip r:embed="rId3"/>
          <a:srcRect t="-1" b="17360"/>
          <a:stretch/>
        </p:blipFill>
        <p:spPr>
          <a:xfrm>
            <a:off x="4131313" y="938632"/>
            <a:ext cx="7999141" cy="4980735"/>
          </a:xfrm>
          <a:prstGeom prst="rect">
            <a:avLst/>
          </a:prstGeom>
        </p:spPr>
      </p:pic>
    </p:spTree>
    <p:extLst>
      <p:ext uri="{BB962C8B-B14F-4D97-AF65-F5344CB8AC3E}">
        <p14:creationId xmlns:p14="http://schemas.microsoft.com/office/powerpoint/2010/main" val="2838277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41D01-C740-BE40-9BA8-F3D8358CAFAE}"/>
              </a:ext>
            </a:extLst>
          </p:cNvPr>
          <p:cNvSpPr txBox="1"/>
          <p:nvPr/>
        </p:nvSpPr>
        <p:spPr>
          <a:xfrm>
            <a:off x="2405333" y="2274838"/>
            <a:ext cx="7538859" cy="2308324"/>
          </a:xfrm>
          <a:prstGeom prst="rect">
            <a:avLst/>
          </a:prstGeom>
          <a:noFill/>
        </p:spPr>
        <p:txBody>
          <a:bodyPr wrap="none" rtlCol="0">
            <a:spAutoFit/>
          </a:bodyPr>
          <a:lstStyle/>
          <a:p>
            <a:r>
              <a:rPr lang="en-US" sz="7200" dirty="0"/>
              <a:t>BUT along the way, </a:t>
            </a:r>
          </a:p>
          <a:p>
            <a:r>
              <a:rPr lang="en-US" sz="7200" dirty="0"/>
              <a:t>WE ALSO HAD</a:t>
            </a:r>
          </a:p>
        </p:txBody>
      </p:sp>
    </p:spTree>
    <p:extLst>
      <p:ext uri="{BB962C8B-B14F-4D97-AF65-F5344CB8AC3E}">
        <p14:creationId xmlns:p14="http://schemas.microsoft.com/office/powerpoint/2010/main" val="2223448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264AF-D7EF-6E1A-3F7F-BCC533E2C02D}"/>
              </a:ext>
            </a:extLst>
          </p:cNvPr>
          <p:cNvSpPr txBox="1"/>
          <p:nvPr/>
        </p:nvSpPr>
        <p:spPr>
          <a:xfrm>
            <a:off x="2135064" y="6013697"/>
            <a:ext cx="7921869" cy="646331"/>
          </a:xfrm>
          <a:prstGeom prst="rect">
            <a:avLst/>
          </a:prstGeom>
          <a:noFill/>
        </p:spPr>
        <p:txBody>
          <a:bodyPr wrap="square" rtlCol="0">
            <a:spAutoFit/>
          </a:bodyPr>
          <a:lstStyle/>
          <a:p>
            <a:r>
              <a:rPr lang="en-US" sz="3600" dirty="0"/>
              <a:t>8 balloons that cruised the United States</a:t>
            </a:r>
          </a:p>
        </p:txBody>
      </p:sp>
      <p:pic>
        <p:nvPicPr>
          <p:cNvPr id="7" name="Picture 6" descr="A screenshot of a map&#10;&#10;Description automatically generated">
            <a:extLst>
              <a:ext uri="{FF2B5EF4-FFF2-40B4-BE49-F238E27FC236}">
                <a16:creationId xmlns:a16="http://schemas.microsoft.com/office/drawing/2014/main" id="{DDA98FA6-6068-5C90-E9CD-D3208B5FB551}"/>
              </a:ext>
            </a:extLst>
          </p:cNvPr>
          <p:cNvPicPr>
            <a:picLocks noChangeAspect="1"/>
          </p:cNvPicPr>
          <p:nvPr/>
        </p:nvPicPr>
        <p:blipFill>
          <a:blip r:embed="rId2"/>
          <a:stretch>
            <a:fillRect/>
          </a:stretch>
        </p:blipFill>
        <p:spPr>
          <a:xfrm>
            <a:off x="899531" y="55756"/>
            <a:ext cx="10392937" cy="5814330"/>
          </a:xfrm>
          <a:prstGeom prst="rect">
            <a:avLst/>
          </a:prstGeom>
        </p:spPr>
      </p:pic>
    </p:spTree>
    <p:extLst>
      <p:ext uri="{BB962C8B-B14F-4D97-AF65-F5344CB8AC3E}">
        <p14:creationId xmlns:p14="http://schemas.microsoft.com/office/powerpoint/2010/main" val="2221871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264AF-D7EF-6E1A-3F7F-BCC533E2C02D}"/>
              </a:ext>
            </a:extLst>
          </p:cNvPr>
          <p:cNvSpPr txBox="1"/>
          <p:nvPr/>
        </p:nvSpPr>
        <p:spPr>
          <a:xfrm>
            <a:off x="4419600" y="5345819"/>
            <a:ext cx="7000158" cy="646331"/>
          </a:xfrm>
          <a:prstGeom prst="rect">
            <a:avLst/>
          </a:prstGeom>
          <a:noFill/>
        </p:spPr>
        <p:txBody>
          <a:bodyPr wrap="square" rtlCol="0">
            <a:spAutoFit/>
          </a:bodyPr>
          <a:lstStyle/>
          <a:p>
            <a:r>
              <a:rPr lang="en-US" sz="3600" dirty="0"/>
              <a:t>8 balloons that left the United States</a:t>
            </a:r>
          </a:p>
        </p:txBody>
      </p:sp>
      <p:pic>
        <p:nvPicPr>
          <p:cNvPr id="4" name="Picture 3" descr="Map&#10;&#10;Description automatically generated">
            <a:extLst>
              <a:ext uri="{FF2B5EF4-FFF2-40B4-BE49-F238E27FC236}">
                <a16:creationId xmlns:a16="http://schemas.microsoft.com/office/drawing/2014/main" id="{162C08F7-C8AC-E110-7C45-03C4849BD9C9}"/>
              </a:ext>
            </a:extLst>
          </p:cNvPr>
          <p:cNvPicPr>
            <a:picLocks noChangeAspect="1"/>
          </p:cNvPicPr>
          <p:nvPr/>
        </p:nvPicPr>
        <p:blipFill rotWithShape="1">
          <a:blip r:embed="rId2"/>
          <a:srcRect l="18593" r="42645"/>
          <a:stretch/>
        </p:blipFill>
        <p:spPr>
          <a:xfrm>
            <a:off x="0" y="0"/>
            <a:ext cx="3680750" cy="5345819"/>
          </a:xfrm>
          <a:prstGeom prst="rect">
            <a:avLst/>
          </a:prstGeom>
        </p:spPr>
      </p:pic>
      <p:pic>
        <p:nvPicPr>
          <p:cNvPr id="6" name="Picture 5" descr="Map&#10;&#10;Description automatically generated">
            <a:extLst>
              <a:ext uri="{FF2B5EF4-FFF2-40B4-BE49-F238E27FC236}">
                <a16:creationId xmlns:a16="http://schemas.microsoft.com/office/drawing/2014/main" id="{27BFD2AA-FFDC-4A06-B7FF-D4A6B4AD0EEC}"/>
              </a:ext>
            </a:extLst>
          </p:cNvPr>
          <p:cNvPicPr>
            <a:picLocks noChangeAspect="1"/>
          </p:cNvPicPr>
          <p:nvPr/>
        </p:nvPicPr>
        <p:blipFill>
          <a:blip r:embed="rId3"/>
          <a:stretch>
            <a:fillRect/>
          </a:stretch>
        </p:blipFill>
        <p:spPr>
          <a:xfrm>
            <a:off x="4419600" y="-34724"/>
            <a:ext cx="7772400" cy="4353374"/>
          </a:xfrm>
          <a:prstGeom prst="rect">
            <a:avLst/>
          </a:prstGeom>
        </p:spPr>
      </p:pic>
    </p:spTree>
    <p:extLst>
      <p:ext uri="{BB962C8B-B14F-4D97-AF65-F5344CB8AC3E}">
        <p14:creationId xmlns:p14="http://schemas.microsoft.com/office/powerpoint/2010/main" val="2374063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5A72-BEA4-D985-3219-4151F3CFBFE9}"/>
              </a:ext>
            </a:extLst>
          </p:cNvPr>
          <p:cNvSpPr>
            <a:spLocks noGrp="1"/>
          </p:cNvSpPr>
          <p:nvPr>
            <p:ph type="title"/>
          </p:nvPr>
        </p:nvSpPr>
        <p:spPr>
          <a:xfrm>
            <a:off x="838199" y="2659917"/>
            <a:ext cx="10515600" cy="1325563"/>
          </a:xfrm>
        </p:spPr>
        <p:txBody>
          <a:bodyPr/>
          <a:lstStyle/>
          <a:p>
            <a:pPr algn="ctr"/>
            <a:r>
              <a:rPr lang="en-US" dirty="0"/>
              <a:t>NIBBB.ORG Pico Balloon Presentation</a:t>
            </a:r>
          </a:p>
        </p:txBody>
      </p:sp>
      <p:sp>
        <p:nvSpPr>
          <p:cNvPr id="4" name="TextBox 3">
            <a:extLst>
              <a:ext uri="{FF2B5EF4-FFF2-40B4-BE49-F238E27FC236}">
                <a16:creationId xmlns:a16="http://schemas.microsoft.com/office/drawing/2014/main" id="{FEAA02E6-A02E-6A14-B8C7-9E08F4141F03}"/>
              </a:ext>
            </a:extLst>
          </p:cNvPr>
          <p:cNvSpPr txBox="1"/>
          <p:nvPr/>
        </p:nvSpPr>
        <p:spPr>
          <a:xfrm>
            <a:off x="5165296" y="5855677"/>
            <a:ext cx="1861407" cy="646331"/>
          </a:xfrm>
          <a:prstGeom prst="rect">
            <a:avLst/>
          </a:prstGeom>
          <a:noFill/>
        </p:spPr>
        <p:txBody>
          <a:bodyPr wrap="none" rtlCol="0">
            <a:spAutoFit/>
          </a:bodyPr>
          <a:lstStyle/>
          <a:p>
            <a:pPr algn="ctr"/>
            <a:r>
              <a:rPr lang="en-US" dirty="0"/>
              <a:t>September 2022</a:t>
            </a:r>
          </a:p>
          <a:p>
            <a:pPr algn="ctr"/>
            <a:r>
              <a:rPr lang="en-US" dirty="0"/>
              <a:t>Michael Seedman</a:t>
            </a:r>
          </a:p>
        </p:txBody>
      </p:sp>
      <p:sp>
        <p:nvSpPr>
          <p:cNvPr id="5" name="TextBox 4">
            <a:extLst>
              <a:ext uri="{FF2B5EF4-FFF2-40B4-BE49-F238E27FC236}">
                <a16:creationId xmlns:a16="http://schemas.microsoft.com/office/drawing/2014/main" id="{88DBC3EA-D71B-F98C-8305-140A19FCB956}"/>
              </a:ext>
            </a:extLst>
          </p:cNvPr>
          <p:cNvSpPr txBox="1"/>
          <p:nvPr/>
        </p:nvSpPr>
        <p:spPr>
          <a:xfrm>
            <a:off x="3962241" y="1170821"/>
            <a:ext cx="4267515" cy="369332"/>
          </a:xfrm>
          <a:prstGeom prst="rect">
            <a:avLst/>
          </a:prstGeom>
          <a:noFill/>
        </p:spPr>
        <p:txBody>
          <a:bodyPr wrap="none" rtlCol="0">
            <a:spAutoFit/>
          </a:bodyPr>
          <a:lstStyle/>
          <a:p>
            <a:r>
              <a:rPr lang="en-US" b="1" dirty="0"/>
              <a:t>Northern Illinois Bottlecap Balloon Brigade</a:t>
            </a:r>
          </a:p>
        </p:txBody>
      </p:sp>
    </p:spTree>
    <p:extLst>
      <p:ext uri="{BB962C8B-B14F-4D97-AF65-F5344CB8AC3E}">
        <p14:creationId xmlns:p14="http://schemas.microsoft.com/office/powerpoint/2010/main" val="1940077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264AF-D7EF-6E1A-3F7F-BCC533E2C02D}"/>
              </a:ext>
            </a:extLst>
          </p:cNvPr>
          <p:cNvSpPr txBox="1"/>
          <p:nvPr/>
        </p:nvSpPr>
        <p:spPr>
          <a:xfrm>
            <a:off x="1211871" y="5998999"/>
            <a:ext cx="9768254" cy="584775"/>
          </a:xfrm>
          <a:prstGeom prst="rect">
            <a:avLst/>
          </a:prstGeom>
          <a:noFill/>
        </p:spPr>
        <p:txBody>
          <a:bodyPr wrap="square" rtlCol="0">
            <a:spAutoFit/>
          </a:bodyPr>
          <a:lstStyle/>
          <a:p>
            <a:r>
              <a:rPr lang="en-US" sz="3200" dirty="0"/>
              <a:t>And FOUR balloons that almost made it around the world</a:t>
            </a:r>
          </a:p>
        </p:txBody>
      </p:sp>
      <p:pic>
        <p:nvPicPr>
          <p:cNvPr id="5" name="Picture 4" descr="Map&#10;&#10;Description automatically generated">
            <a:extLst>
              <a:ext uri="{FF2B5EF4-FFF2-40B4-BE49-F238E27FC236}">
                <a16:creationId xmlns:a16="http://schemas.microsoft.com/office/drawing/2014/main" id="{BD131D02-D508-7DB5-27FD-0C94B4B2D9FD}"/>
              </a:ext>
            </a:extLst>
          </p:cNvPr>
          <p:cNvPicPr>
            <a:picLocks noChangeAspect="1"/>
          </p:cNvPicPr>
          <p:nvPr/>
        </p:nvPicPr>
        <p:blipFill>
          <a:blip r:embed="rId2"/>
          <a:stretch>
            <a:fillRect/>
          </a:stretch>
        </p:blipFill>
        <p:spPr>
          <a:xfrm>
            <a:off x="866076" y="0"/>
            <a:ext cx="10459844" cy="5880410"/>
          </a:xfrm>
          <a:prstGeom prst="rect">
            <a:avLst/>
          </a:prstGeom>
        </p:spPr>
      </p:pic>
    </p:spTree>
    <p:extLst>
      <p:ext uri="{BB962C8B-B14F-4D97-AF65-F5344CB8AC3E}">
        <p14:creationId xmlns:p14="http://schemas.microsoft.com/office/powerpoint/2010/main" val="3511750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ky, map, day&#10;&#10;Description automatically generated">
            <a:extLst>
              <a:ext uri="{FF2B5EF4-FFF2-40B4-BE49-F238E27FC236}">
                <a16:creationId xmlns:a16="http://schemas.microsoft.com/office/drawing/2014/main" id="{FB48B90D-C874-BD37-61A7-867C1B6DA3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068" y="124007"/>
            <a:ext cx="8801863" cy="5221716"/>
          </a:xfrm>
          <a:prstGeom prst="rect">
            <a:avLst/>
          </a:prstGeom>
        </p:spPr>
      </p:pic>
      <p:sp>
        <p:nvSpPr>
          <p:cNvPr id="2" name="TextBox 1">
            <a:extLst>
              <a:ext uri="{FF2B5EF4-FFF2-40B4-BE49-F238E27FC236}">
                <a16:creationId xmlns:a16="http://schemas.microsoft.com/office/drawing/2014/main" id="{8F2C3A17-0599-E89E-CBE8-F834A689124A}"/>
              </a:ext>
            </a:extLst>
          </p:cNvPr>
          <p:cNvSpPr txBox="1"/>
          <p:nvPr/>
        </p:nvSpPr>
        <p:spPr>
          <a:xfrm>
            <a:off x="1733010" y="5635870"/>
            <a:ext cx="8725979" cy="646331"/>
          </a:xfrm>
          <a:prstGeom prst="rect">
            <a:avLst/>
          </a:prstGeom>
          <a:noFill/>
        </p:spPr>
        <p:txBody>
          <a:bodyPr wrap="none" rtlCol="0">
            <a:spAutoFit/>
          </a:bodyPr>
          <a:lstStyle/>
          <a:p>
            <a:r>
              <a:rPr lang="en-US" dirty="0"/>
              <a:t>Our longest flight, 19 days, made it around the world, almost to Hawaii, then turned around</a:t>
            </a:r>
          </a:p>
          <a:p>
            <a:r>
              <a:rPr lang="en-US" dirty="0"/>
              <a:t>And went to the Marshall islands for 8 days</a:t>
            </a:r>
          </a:p>
        </p:txBody>
      </p:sp>
    </p:spTree>
    <p:extLst>
      <p:ext uri="{BB962C8B-B14F-4D97-AF65-F5344CB8AC3E}">
        <p14:creationId xmlns:p14="http://schemas.microsoft.com/office/powerpoint/2010/main" val="359135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33D20-0E2E-8E28-36F5-094E48B60B32}"/>
              </a:ext>
            </a:extLst>
          </p:cNvPr>
          <p:cNvPicPr>
            <a:picLocks noChangeAspect="1"/>
          </p:cNvPicPr>
          <p:nvPr/>
        </p:nvPicPr>
        <p:blipFill>
          <a:blip r:embed="rId2"/>
          <a:stretch>
            <a:fillRect/>
          </a:stretch>
        </p:blipFill>
        <p:spPr>
          <a:xfrm>
            <a:off x="2209800" y="0"/>
            <a:ext cx="7772400" cy="5349929"/>
          </a:xfrm>
          <a:prstGeom prst="rect">
            <a:avLst/>
          </a:prstGeom>
        </p:spPr>
      </p:pic>
      <p:sp>
        <p:nvSpPr>
          <p:cNvPr id="4" name="TextBox 3">
            <a:extLst>
              <a:ext uri="{FF2B5EF4-FFF2-40B4-BE49-F238E27FC236}">
                <a16:creationId xmlns:a16="http://schemas.microsoft.com/office/drawing/2014/main" id="{B0828A7F-95B3-6A7B-3BD8-1B65CFD643B3}"/>
              </a:ext>
            </a:extLst>
          </p:cNvPr>
          <p:cNvSpPr txBox="1"/>
          <p:nvPr/>
        </p:nvSpPr>
        <p:spPr>
          <a:xfrm>
            <a:off x="1259163" y="5673213"/>
            <a:ext cx="9673674" cy="369332"/>
          </a:xfrm>
          <a:prstGeom prst="rect">
            <a:avLst/>
          </a:prstGeom>
          <a:noFill/>
        </p:spPr>
        <p:txBody>
          <a:bodyPr wrap="none" rtlCol="0">
            <a:spAutoFit/>
          </a:bodyPr>
          <a:lstStyle/>
          <a:p>
            <a:r>
              <a:rPr lang="en-US" dirty="0"/>
              <a:t>Yesterday evening, AA6DY was off the coast of Japan heading back to the United States at 47,000 feet</a:t>
            </a:r>
          </a:p>
        </p:txBody>
      </p:sp>
    </p:spTree>
    <p:extLst>
      <p:ext uri="{BB962C8B-B14F-4D97-AF65-F5344CB8AC3E}">
        <p14:creationId xmlns:p14="http://schemas.microsoft.com/office/powerpoint/2010/main" val="189741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2EB3C-87A4-7F6B-EF0D-5C59B9A993E9}"/>
              </a:ext>
            </a:extLst>
          </p:cNvPr>
          <p:cNvSpPr txBox="1"/>
          <p:nvPr/>
        </p:nvSpPr>
        <p:spPr>
          <a:xfrm>
            <a:off x="2914135" y="2921168"/>
            <a:ext cx="6363730" cy="1015663"/>
          </a:xfrm>
          <a:prstGeom prst="rect">
            <a:avLst/>
          </a:prstGeom>
          <a:noFill/>
        </p:spPr>
        <p:txBody>
          <a:bodyPr wrap="none" rtlCol="0">
            <a:spAutoFit/>
          </a:bodyPr>
          <a:lstStyle/>
          <a:p>
            <a:r>
              <a:rPr lang="en-US" sz="6000" dirty="0"/>
              <a:t>Lets Talk BALLOONS</a:t>
            </a:r>
          </a:p>
        </p:txBody>
      </p:sp>
    </p:spTree>
    <p:extLst>
      <p:ext uri="{BB962C8B-B14F-4D97-AF65-F5344CB8AC3E}">
        <p14:creationId xmlns:p14="http://schemas.microsoft.com/office/powerpoint/2010/main" val="2056549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CB71A2-4FC6-263D-591C-B20F7EC43D4F}"/>
              </a:ext>
            </a:extLst>
          </p:cNvPr>
          <p:cNvSpPr txBox="1"/>
          <p:nvPr/>
        </p:nvSpPr>
        <p:spPr>
          <a:xfrm>
            <a:off x="1324565" y="868287"/>
            <a:ext cx="9542869" cy="1200329"/>
          </a:xfrm>
          <a:prstGeom prst="rect">
            <a:avLst/>
          </a:prstGeom>
          <a:noFill/>
        </p:spPr>
        <p:txBody>
          <a:bodyPr wrap="none" rtlCol="0">
            <a:spAutoFit/>
          </a:bodyPr>
          <a:lstStyle/>
          <a:p>
            <a:r>
              <a:rPr lang="en-US" dirty="0"/>
              <a:t>Over the year we’ve been able to increase the float altitude from around 20,000 feet to 46,000 feet.</a:t>
            </a:r>
          </a:p>
          <a:p>
            <a:endParaRPr lang="en-US" dirty="0"/>
          </a:p>
          <a:p>
            <a:r>
              <a:rPr lang="en-US" dirty="0"/>
              <a:t>Why is this so important?</a:t>
            </a:r>
          </a:p>
          <a:p>
            <a:endParaRPr lang="en-US" dirty="0"/>
          </a:p>
        </p:txBody>
      </p:sp>
      <p:sp>
        <p:nvSpPr>
          <p:cNvPr id="3" name="TextBox 2">
            <a:extLst>
              <a:ext uri="{FF2B5EF4-FFF2-40B4-BE49-F238E27FC236}">
                <a16:creationId xmlns:a16="http://schemas.microsoft.com/office/drawing/2014/main" id="{9697990A-30D8-481D-95CE-B60B1CF60F08}"/>
              </a:ext>
            </a:extLst>
          </p:cNvPr>
          <p:cNvSpPr txBox="1"/>
          <p:nvPr/>
        </p:nvSpPr>
        <p:spPr>
          <a:xfrm>
            <a:off x="163423" y="2557981"/>
            <a:ext cx="4176349" cy="3416320"/>
          </a:xfrm>
          <a:prstGeom prst="rect">
            <a:avLst/>
          </a:prstGeom>
          <a:noFill/>
        </p:spPr>
        <p:txBody>
          <a:bodyPr wrap="square" rtlCol="0">
            <a:spAutoFit/>
          </a:bodyPr>
          <a:lstStyle/>
          <a:p>
            <a:r>
              <a:rPr lang="en-US" dirty="0"/>
              <a:t>We have a spreadsheet whose inputs are:</a:t>
            </a:r>
          </a:p>
          <a:p>
            <a:pPr marL="342900" indent="-342900">
              <a:buAutoNum type="arabicPeriod"/>
            </a:pPr>
            <a:r>
              <a:rPr lang="en-US" dirty="0"/>
              <a:t>Weight of the balloon</a:t>
            </a:r>
          </a:p>
          <a:p>
            <a:pPr marL="342900" indent="-342900">
              <a:buAutoNum type="arabicPeriod"/>
            </a:pPr>
            <a:r>
              <a:rPr lang="en-US" dirty="0"/>
              <a:t>Type of lifting gas</a:t>
            </a:r>
          </a:p>
          <a:p>
            <a:pPr marL="342900" indent="-342900">
              <a:buAutoNum type="arabicPeriod"/>
            </a:pPr>
            <a:r>
              <a:rPr lang="en-US" dirty="0"/>
              <a:t>Weight of payload</a:t>
            </a:r>
          </a:p>
          <a:p>
            <a:pPr marL="342900" indent="-342900">
              <a:buAutoNum type="arabicPeriod"/>
            </a:pPr>
            <a:r>
              <a:rPr lang="en-US" dirty="0"/>
              <a:t>Volume of balloon when full</a:t>
            </a:r>
          </a:p>
          <a:p>
            <a:pPr marL="342900" indent="-342900">
              <a:buAutoNum type="arabicPeriod"/>
            </a:pPr>
            <a:r>
              <a:rPr lang="en-US" dirty="0"/>
              <a:t>Free lift</a:t>
            </a:r>
          </a:p>
          <a:p>
            <a:pPr marL="342900" indent="-342900">
              <a:buAutoNum type="arabicPeriod"/>
            </a:pPr>
            <a:endParaRPr lang="en-US" dirty="0"/>
          </a:p>
          <a:p>
            <a:r>
              <a:rPr lang="en-US" dirty="0"/>
              <a:t>We’ve found that although the weight of the payload is a factor, the volume of the balloon makes a much bigger difference</a:t>
            </a:r>
          </a:p>
          <a:p>
            <a:endParaRPr lang="en-US" dirty="0"/>
          </a:p>
          <a:p>
            <a:pPr marL="342900" indent="-342900">
              <a:buAutoNum type="arabicPeriod"/>
            </a:pPr>
            <a:endParaRPr lang="en-US" dirty="0"/>
          </a:p>
        </p:txBody>
      </p:sp>
      <p:sp>
        <p:nvSpPr>
          <p:cNvPr id="4" name="TextBox 3">
            <a:extLst>
              <a:ext uri="{FF2B5EF4-FFF2-40B4-BE49-F238E27FC236}">
                <a16:creationId xmlns:a16="http://schemas.microsoft.com/office/drawing/2014/main" id="{B7D1BE0D-5F43-CE55-36B2-5DC684706A98}"/>
              </a:ext>
            </a:extLst>
          </p:cNvPr>
          <p:cNvSpPr txBox="1"/>
          <p:nvPr/>
        </p:nvSpPr>
        <p:spPr>
          <a:xfrm>
            <a:off x="4687881" y="348124"/>
            <a:ext cx="2961132" cy="984885"/>
          </a:xfrm>
          <a:prstGeom prst="rect">
            <a:avLst/>
          </a:prstGeom>
          <a:noFill/>
        </p:spPr>
        <p:txBody>
          <a:bodyPr wrap="none" rtlCol="0">
            <a:spAutoFit/>
          </a:bodyPr>
          <a:lstStyle/>
          <a:p>
            <a:r>
              <a:rPr lang="en-US" sz="4000" dirty="0"/>
              <a:t>Balloon math</a:t>
            </a:r>
          </a:p>
          <a:p>
            <a:endParaRPr lang="en-US" dirty="0"/>
          </a:p>
        </p:txBody>
      </p:sp>
      <p:pic>
        <p:nvPicPr>
          <p:cNvPr id="6" name="Picture 5" descr="Graphical user interface, application, table, Excel&#10;&#10;Description automatically generated">
            <a:extLst>
              <a:ext uri="{FF2B5EF4-FFF2-40B4-BE49-F238E27FC236}">
                <a16:creationId xmlns:a16="http://schemas.microsoft.com/office/drawing/2014/main" id="{AAB78DD6-0D4E-420E-B8FF-690C1B231310}"/>
              </a:ext>
            </a:extLst>
          </p:cNvPr>
          <p:cNvPicPr>
            <a:picLocks noChangeAspect="1"/>
          </p:cNvPicPr>
          <p:nvPr/>
        </p:nvPicPr>
        <p:blipFill>
          <a:blip r:embed="rId3"/>
          <a:stretch>
            <a:fillRect/>
          </a:stretch>
        </p:blipFill>
        <p:spPr>
          <a:xfrm>
            <a:off x="4182533" y="2179511"/>
            <a:ext cx="7772400" cy="3428247"/>
          </a:xfrm>
          <a:prstGeom prst="rect">
            <a:avLst/>
          </a:prstGeom>
        </p:spPr>
      </p:pic>
    </p:spTree>
    <p:extLst>
      <p:ext uri="{BB962C8B-B14F-4D97-AF65-F5344CB8AC3E}">
        <p14:creationId xmlns:p14="http://schemas.microsoft.com/office/powerpoint/2010/main" val="988924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34EAF83-2AFF-E348-BD16-19B787F52E3A}"/>
              </a:ext>
            </a:extLst>
          </p:cNvPr>
          <p:cNvSpPr txBox="1"/>
          <p:nvPr/>
        </p:nvSpPr>
        <p:spPr>
          <a:xfrm>
            <a:off x="841247" y="5575417"/>
            <a:ext cx="10506456" cy="646331"/>
          </a:xfrm>
          <a:prstGeom prst="rect">
            <a:avLst/>
          </a:prstGeom>
        </p:spPr>
        <p:txBody>
          <a:bodyPr vert="horz" lIns="91440" tIns="45720" rIns="91440" bIns="45720" rtlCol="0" anchor="b">
            <a:normAutofit fontScale="62500" lnSpcReduction="20000"/>
          </a:bodyPr>
          <a:lstStyle/>
          <a:p>
            <a:pPr algn="ctr">
              <a:lnSpc>
                <a:spcPct val="90000"/>
              </a:lnSpc>
              <a:spcBef>
                <a:spcPct val="0"/>
              </a:spcBef>
              <a:spcAft>
                <a:spcPts val="600"/>
              </a:spcAft>
            </a:pPr>
            <a:r>
              <a:rPr lang="en-US" sz="3200" dirty="0">
                <a:latin typeface="+mj-lt"/>
                <a:ea typeface="+mj-ea"/>
                <a:cs typeface="+mj-cs"/>
              </a:rPr>
              <a:t>Stewart, KB9LM is pre-stretching our balloons</a:t>
            </a:r>
          </a:p>
          <a:p>
            <a:pPr algn="ctr">
              <a:lnSpc>
                <a:spcPct val="90000"/>
              </a:lnSpc>
              <a:spcBef>
                <a:spcPct val="0"/>
              </a:spcBef>
              <a:spcAft>
                <a:spcPts val="600"/>
              </a:spcAft>
            </a:pPr>
            <a:r>
              <a:rPr lang="en-US" sz="3200" dirty="0">
                <a:latin typeface="+mj-lt"/>
                <a:ea typeface="+mj-ea"/>
                <a:cs typeface="+mj-cs"/>
              </a:rPr>
              <a:t>Notice the gap between the fireplace and the Mantle</a:t>
            </a:r>
          </a:p>
        </p:txBody>
      </p:sp>
      <p:pic>
        <p:nvPicPr>
          <p:cNvPr id="8" name="Picture 7">
            <a:extLst>
              <a:ext uri="{FF2B5EF4-FFF2-40B4-BE49-F238E27FC236}">
                <a16:creationId xmlns:a16="http://schemas.microsoft.com/office/drawing/2014/main" id="{B27303A8-D2A6-C8DC-7434-5C7A1B6ED515}"/>
              </a:ext>
            </a:extLst>
          </p:cNvPr>
          <p:cNvPicPr>
            <a:picLocks noChangeAspect="1"/>
          </p:cNvPicPr>
          <p:nvPr/>
        </p:nvPicPr>
        <p:blipFill rotWithShape="1">
          <a:blip r:embed="rId3"/>
          <a:srcRect l="1024" r="-2" b="-2"/>
          <a:stretch/>
        </p:blipFill>
        <p:spPr>
          <a:xfrm rot="5400000">
            <a:off x="-292375" y="1626319"/>
            <a:ext cx="3731891" cy="2827865"/>
          </a:xfrm>
          <a:prstGeom prst="rect">
            <a:avLst/>
          </a:prstGeom>
        </p:spPr>
      </p:pic>
      <p:pic>
        <p:nvPicPr>
          <p:cNvPr id="10" name="Picture 9" descr="A picture containing indoor, cluttered, dining table&#10;&#10;Description automatically generated">
            <a:extLst>
              <a:ext uri="{FF2B5EF4-FFF2-40B4-BE49-F238E27FC236}">
                <a16:creationId xmlns:a16="http://schemas.microsoft.com/office/drawing/2014/main" id="{6289DDC6-59F7-B023-9BA3-C811E1B19B2A}"/>
              </a:ext>
            </a:extLst>
          </p:cNvPr>
          <p:cNvPicPr>
            <a:picLocks noChangeAspect="1"/>
          </p:cNvPicPr>
          <p:nvPr/>
        </p:nvPicPr>
        <p:blipFill rotWithShape="1">
          <a:blip r:embed="rId4"/>
          <a:srcRect r="1021" b="-2"/>
          <a:stretch/>
        </p:blipFill>
        <p:spPr>
          <a:xfrm rot="5400000">
            <a:off x="2705598" y="1626319"/>
            <a:ext cx="3731891" cy="2827865"/>
          </a:xfrm>
          <a:prstGeom prst="rect">
            <a:avLst/>
          </a:prstGeom>
        </p:spPr>
      </p:pic>
      <p:pic>
        <p:nvPicPr>
          <p:cNvPr id="6" name="Picture 5" descr="A picture containing table, indoor, wooden&#10;&#10;Description automatically generated">
            <a:extLst>
              <a:ext uri="{FF2B5EF4-FFF2-40B4-BE49-F238E27FC236}">
                <a16:creationId xmlns:a16="http://schemas.microsoft.com/office/drawing/2014/main" id="{7D8B9A90-990D-DB3C-59DC-C0B926EBA21A}"/>
              </a:ext>
            </a:extLst>
          </p:cNvPr>
          <p:cNvPicPr>
            <a:picLocks noChangeAspect="1"/>
          </p:cNvPicPr>
          <p:nvPr/>
        </p:nvPicPr>
        <p:blipFill rotWithShape="1">
          <a:blip r:embed="rId5"/>
          <a:srcRect r="1021" b="-2"/>
          <a:stretch/>
        </p:blipFill>
        <p:spPr>
          <a:xfrm rot="5400000">
            <a:off x="5703571" y="1626319"/>
            <a:ext cx="3731891" cy="2827865"/>
          </a:xfrm>
          <a:prstGeom prst="rect">
            <a:avLst/>
          </a:prstGeom>
        </p:spPr>
      </p:pic>
      <p:pic>
        <p:nvPicPr>
          <p:cNvPr id="4" name="Picture 3" descr="A picture containing indoor, cluttered&#10;&#10;Description automatically generated">
            <a:extLst>
              <a:ext uri="{FF2B5EF4-FFF2-40B4-BE49-F238E27FC236}">
                <a16:creationId xmlns:a16="http://schemas.microsoft.com/office/drawing/2014/main" id="{185F95B6-7205-A5F3-3C77-8E6E30443264}"/>
              </a:ext>
            </a:extLst>
          </p:cNvPr>
          <p:cNvPicPr>
            <a:picLocks noChangeAspect="1"/>
          </p:cNvPicPr>
          <p:nvPr/>
        </p:nvPicPr>
        <p:blipFill rotWithShape="1">
          <a:blip r:embed="rId6"/>
          <a:srcRect r="1021" b="-2"/>
          <a:stretch/>
        </p:blipFill>
        <p:spPr>
          <a:xfrm rot="5400000">
            <a:off x="8701544" y="1626319"/>
            <a:ext cx="3731891" cy="2827865"/>
          </a:xfrm>
          <a:prstGeom prst="rect">
            <a:avLst/>
          </a:prstGeom>
        </p:spPr>
      </p:pic>
      <p:sp>
        <p:nvSpPr>
          <p:cNvPr id="11" name="TextBox 10">
            <a:extLst>
              <a:ext uri="{FF2B5EF4-FFF2-40B4-BE49-F238E27FC236}">
                <a16:creationId xmlns:a16="http://schemas.microsoft.com/office/drawing/2014/main" id="{02C03277-5A22-855E-1C0F-195C1F013F81}"/>
              </a:ext>
            </a:extLst>
          </p:cNvPr>
          <p:cNvSpPr txBox="1"/>
          <p:nvPr/>
        </p:nvSpPr>
        <p:spPr>
          <a:xfrm>
            <a:off x="4086302" y="238609"/>
            <a:ext cx="3798348" cy="646331"/>
          </a:xfrm>
          <a:prstGeom prst="rect">
            <a:avLst/>
          </a:prstGeom>
          <a:noFill/>
        </p:spPr>
        <p:txBody>
          <a:bodyPr wrap="none" rtlCol="0">
            <a:spAutoFit/>
          </a:bodyPr>
          <a:lstStyle/>
          <a:p>
            <a:r>
              <a:rPr lang="en-US" sz="3600" dirty="0"/>
              <a:t>Balloon Pre-Stretch</a:t>
            </a:r>
          </a:p>
        </p:txBody>
      </p:sp>
    </p:spTree>
    <p:extLst>
      <p:ext uri="{BB962C8B-B14F-4D97-AF65-F5344CB8AC3E}">
        <p14:creationId xmlns:p14="http://schemas.microsoft.com/office/powerpoint/2010/main" val="4094403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D1BE0D-5F43-CE55-36B2-5DC684706A98}"/>
              </a:ext>
            </a:extLst>
          </p:cNvPr>
          <p:cNvSpPr txBox="1"/>
          <p:nvPr/>
        </p:nvSpPr>
        <p:spPr>
          <a:xfrm>
            <a:off x="4687881" y="348124"/>
            <a:ext cx="2456122" cy="984885"/>
          </a:xfrm>
          <a:prstGeom prst="rect">
            <a:avLst/>
          </a:prstGeom>
          <a:noFill/>
        </p:spPr>
        <p:txBody>
          <a:bodyPr wrap="none" rtlCol="0">
            <a:spAutoFit/>
          </a:bodyPr>
          <a:lstStyle/>
          <a:p>
            <a:r>
              <a:rPr lang="en-US" sz="4000" dirty="0"/>
              <a:t>Balloon Fill</a:t>
            </a:r>
          </a:p>
          <a:p>
            <a:endParaRPr lang="en-US" dirty="0"/>
          </a:p>
        </p:txBody>
      </p:sp>
      <p:pic>
        <p:nvPicPr>
          <p:cNvPr id="7" name="Picture 6" descr="A picture containing indoor, person, person, ceiling&#10;&#10;Description automatically generated">
            <a:extLst>
              <a:ext uri="{FF2B5EF4-FFF2-40B4-BE49-F238E27FC236}">
                <a16:creationId xmlns:a16="http://schemas.microsoft.com/office/drawing/2014/main" id="{FA9C20A6-F863-01CA-2FEF-B8D6BF93ECCC}"/>
              </a:ext>
            </a:extLst>
          </p:cNvPr>
          <p:cNvPicPr>
            <a:picLocks noChangeAspect="1"/>
          </p:cNvPicPr>
          <p:nvPr/>
        </p:nvPicPr>
        <p:blipFill>
          <a:blip r:embed="rId3"/>
          <a:stretch>
            <a:fillRect/>
          </a:stretch>
        </p:blipFill>
        <p:spPr>
          <a:xfrm>
            <a:off x="1" y="1333008"/>
            <a:ext cx="4143743" cy="5524991"/>
          </a:xfrm>
          <a:prstGeom prst="rect">
            <a:avLst/>
          </a:prstGeom>
        </p:spPr>
      </p:pic>
      <p:pic>
        <p:nvPicPr>
          <p:cNvPr id="9" name="Picture 8" descr="A picture containing indoor&#10;&#10;Description automatically generated">
            <a:extLst>
              <a:ext uri="{FF2B5EF4-FFF2-40B4-BE49-F238E27FC236}">
                <a16:creationId xmlns:a16="http://schemas.microsoft.com/office/drawing/2014/main" id="{DAEA07A9-E895-5A2A-7257-69084CEEBCA6}"/>
              </a:ext>
            </a:extLst>
          </p:cNvPr>
          <p:cNvPicPr>
            <a:picLocks noChangeAspect="1"/>
          </p:cNvPicPr>
          <p:nvPr/>
        </p:nvPicPr>
        <p:blipFill>
          <a:blip r:embed="rId4"/>
          <a:stretch>
            <a:fillRect/>
          </a:stretch>
        </p:blipFill>
        <p:spPr>
          <a:xfrm>
            <a:off x="8048256" y="1333008"/>
            <a:ext cx="4143744" cy="5524992"/>
          </a:xfrm>
          <a:prstGeom prst="rect">
            <a:avLst/>
          </a:prstGeom>
        </p:spPr>
      </p:pic>
      <p:sp>
        <p:nvSpPr>
          <p:cNvPr id="10" name="TextBox 9">
            <a:extLst>
              <a:ext uri="{FF2B5EF4-FFF2-40B4-BE49-F238E27FC236}">
                <a16:creationId xmlns:a16="http://schemas.microsoft.com/office/drawing/2014/main" id="{A3B7E3EF-B9CB-18D9-21F0-2D882E003BDF}"/>
              </a:ext>
            </a:extLst>
          </p:cNvPr>
          <p:cNvSpPr txBox="1"/>
          <p:nvPr/>
        </p:nvSpPr>
        <p:spPr>
          <a:xfrm>
            <a:off x="4735032" y="2551837"/>
            <a:ext cx="2721935" cy="646331"/>
          </a:xfrm>
          <a:prstGeom prst="rect">
            <a:avLst/>
          </a:prstGeom>
          <a:noFill/>
        </p:spPr>
        <p:txBody>
          <a:bodyPr wrap="square" rtlCol="0">
            <a:spAutoFit/>
          </a:bodyPr>
          <a:lstStyle/>
          <a:p>
            <a:pPr algn="ctr"/>
            <a:r>
              <a:rPr lang="en-US" dirty="0"/>
              <a:t>Once we calculate the amount of lift, we</a:t>
            </a:r>
          </a:p>
        </p:txBody>
      </p:sp>
      <p:sp>
        <p:nvSpPr>
          <p:cNvPr id="11" name="TextBox 10">
            <a:extLst>
              <a:ext uri="{FF2B5EF4-FFF2-40B4-BE49-F238E27FC236}">
                <a16:creationId xmlns:a16="http://schemas.microsoft.com/office/drawing/2014/main" id="{73EA88F0-74FB-D4E5-D8C4-AD445FC1D1AE}"/>
              </a:ext>
            </a:extLst>
          </p:cNvPr>
          <p:cNvSpPr txBox="1"/>
          <p:nvPr/>
        </p:nvSpPr>
        <p:spPr>
          <a:xfrm>
            <a:off x="5454414" y="3495338"/>
            <a:ext cx="1283172" cy="1200329"/>
          </a:xfrm>
          <a:prstGeom prst="rect">
            <a:avLst/>
          </a:prstGeom>
          <a:noFill/>
        </p:spPr>
        <p:txBody>
          <a:bodyPr wrap="none" rtlCol="0">
            <a:spAutoFit/>
          </a:bodyPr>
          <a:lstStyle/>
          <a:p>
            <a:r>
              <a:rPr lang="en-US" dirty="0"/>
              <a:t>1. Fill</a:t>
            </a:r>
          </a:p>
          <a:p>
            <a:r>
              <a:rPr lang="en-US" dirty="0"/>
              <a:t>2. Measure</a:t>
            </a:r>
          </a:p>
          <a:p>
            <a:r>
              <a:rPr lang="en-US" dirty="0"/>
              <a:t>3. Adjust</a:t>
            </a:r>
          </a:p>
          <a:p>
            <a:r>
              <a:rPr lang="en-US" dirty="0"/>
              <a:t>4. Go to 2</a:t>
            </a:r>
          </a:p>
        </p:txBody>
      </p:sp>
    </p:spTree>
    <p:extLst>
      <p:ext uri="{BB962C8B-B14F-4D97-AF65-F5344CB8AC3E}">
        <p14:creationId xmlns:p14="http://schemas.microsoft.com/office/powerpoint/2010/main" val="3431760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2EB3C-87A4-7F6B-EF0D-5C59B9A993E9}"/>
              </a:ext>
            </a:extLst>
          </p:cNvPr>
          <p:cNvSpPr txBox="1"/>
          <p:nvPr/>
        </p:nvSpPr>
        <p:spPr>
          <a:xfrm>
            <a:off x="1214312" y="457368"/>
            <a:ext cx="9900916" cy="1015663"/>
          </a:xfrm>
          <a:prstGeom prst="rect">
            <a:avLst/>
          </a:prstGeom>
          <a:noFill/>
        </p:spPr>
        <p:txBody>
          <a:bodyPr wrap="none" rtlCol="0">
            <a:spAutoFit/>
          </a:bodyPr>
          <a:lstStyle/>
          <a:p>
            <a:r>
              <a:rPr lang="en-US" sz="6000" dirty="0"/>
              <a:t>POLYCRYSTALLINE SOLAR CELLS</a:t>
            </a:r>
          </a:p>
        </p:txBody>
      </p:sp>
      <p:sp>
        <p:nvSpPr>
          <p:cNvPr id="3" name="TextBox 2">
            <a:extLst>
              <a:ext uri="{FF2B5EF4-FFF2-40B4-BE49-F238E27FC236}">
                <a16:creationId xmlns:a16="http://schemas.microsoft.com/office/drawing/2014/main" id="{BB8AE206-9A10-17F2-B8CD-37D20322C2CB}"/>
              </a:ext>
            </a:extLst>
          </p:cNvPr>
          <p:cNvSpPr txBox="1"/>
          <p:nvPr/>
        </p:nvSpPr>
        <p:spPr>
          <a:xfrm>
            <a:off x="5305400" y="1473031"/>
            <a:ext cx="1718740" cy="369332"/>
          </a:xfrm>
          <a:prstGeom prst="rect">
            <a:avLst/>
          </a:prstGeom>
          <a:noFill/>
        </p:spPr>
        <p:txBody>
          <a:bodyPr wrap="none" rtlCol="0">
            <a:spAutoFit/>
          </a:bodyPr>
          <a:lstStyle/>
          <a:p>
            <a:r>
              <a:rPr lang="en-US" dirty="0"/>
              <a:t>(Demo the cells)</a:t>
            </a:r>
          </a:p>
        </p:txBody>
      </p:sp>
      <p:pic>
        <p:nvPicPr>
          <p:cNvPr id="5" name="Picture 4" descr="A picture containing text&#10;&#10;Description automatically generated">
            <a:extLst>
              <a:ext uri="{FF2B5EF4-FFF2-40B4-BE49-F238E27FC236}">
                <a16:creationId xmlns:a16="http://schemas.microsoft.com/office/drawing/2014/main" id="{C80E059C-53A2-747A-4B40-FCEF308CB02C}"/>
              </a:ext>
            </a:extLst>
          </p:cNvPr>
          <p:cNvPicPr>
            <a:picLocks noChangeAspect="1"/>
          </p:cNvPicPr>
          <p:nvPr/>
        </p:nvPicPr>
        <p:blipFill>
          <a:blip r:embed="rId3"/>
          <a:stretch>
            <a:fillRect/>
          </a:stretch>
        </p:blipFill>
        <p:spPr>
          <a:xfrm>
            <a:off x="3179233" y="2025482"/>
            <a:ext cx="5833533" cy="4375150"/>
          </a:xfrm>
          <a:prstGeom prst="rect">
            <a:avLst/>
          </a:prstGeom>
        </p:spPr>
      </p:pic>
    </p:spTree>
    <p:extLst>
      <p:ext uri="{BB962C8B-B14F-4D97-AF65-F5344CB8AC3E}">
        <p14:creationId xmlns:p14="http://schemas.microsoft.com/office/powerpoint/2010/main" val="4077298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0BA726-EFEA-5D98-18DC-6C65D4C1B788}"/>
              </a:ext>
            </a:extLst>
          </p:cNvPr>
          <p:cNvPicPr>
            <a:picLocks noChangeAspect="1"/>
          </p:cNvPicPr>
          <p:nvPr/>
        </p:nvPicPr>
        <p:blipFill rotWithShape="1">
          <a:blip r:embed="rId3"/>
          <a:srcRect l="13820" r="13820"/>
          <a:stretch/>
        </p:blipFill>
        <p:spPr>
          <a:xfrm>
            <a:off x="321628" y="1079293"/>
            <a:ext cx="3794760" cy="3930978"/>
          </a:xfrm>
          <a:prstGeom prst="rect">
            <a:avLst/>
          </a:prstGeom>
        </p:spPr>
      </p:pic>
      <p:pic>
        <p:nvPicPr>
          <p:cNvPr id="6" name="Picture 5" descr="A picture containing person, seat&#10;&#10;Description automatically generated">
            <a:extLst>
              <a:ext uri="{FF2B5EF4-FFF2-40B4-BE49-F238E27FC236}">
                <a16:creationId xmlns:a16="http://schemas.microsoft.com/office/drawing/2014/main" id="{4F9F5E79-A1F3-39B9-8848-2C82BBC7B507}"/>
              </a:ext>
            </a:extLst>
          </p:cNvPr>
          <p:cNvPicPr>
            <a:picLocks noChangeAspect="1"/>
          </p:cNvPicPr>
          <p:nvPr/>
        </p:nvPicPr>
        <p:blipFill rotWithShape="1">
          <a:blip r:embed="rId4"/>
          <a:srcRect r="22307" b="-2"/>
          <a:stretch/>
        </p:blipFill>
        <p:spPr>
          <a:xfrm rot="5400000">
            <a:off x="4130276" y="1147402"/>
            <a:ext cx="3930978" cy="3794760"/>
          </a:xfrm>
          <a:prstGeom prst="rect">
            <a:avLst/>
          </a:prstGeom>
        </p:spPr>
      </p:pic>
      <p:pic>
        <p:nvPicPr>
          <p:cNvPr id="8" name="Picture 7" descr="A picture containing text, person, indoor&#10;&#10;Description automatically generated">
            <a:extLst>
              <a:ext uri="{FF2B5EF4-FFF2-40B4-BE49-F238E27FC236}">
                <a16:creationId xmlns:a16="http://schemas.microsoft.com/office/drawing/2014/main" id="{6E24F6C7-09D3-6D5B-AD07-0E63758D9FE5}"/>
              </a:ext>
            </a:extLst>
          </p:cNvPr>
          <p:cNvPicPr>
            <a:picLocks noChangeAspect="1"/>
          </p:cNvPicPr>
          <p:nvPr/>
        </p:nvPicPr>
        <p:blipFill rotWithShape="1">
          <a:blip r:embed="rId5"/>
          <a:srcRect r="22307" b="-2"/>
          <a:stretch/>
        </p:blipFill>
        <p:spPr>
          <a:xfrm rot="5400000">
            <a:off x="8007033" y="1147402"/>
            <a:ext cx="3930978" cy="3794760"/>
          </a:xfrm>
          <a:prstGeom prst="rect">
            <a:avLst/>
          </a:prstGeom>
        </p:spPr>
      </p:pic>
      <p:cxnSp>
        <p:nvCxnSpPr>
          <p:cNvPr id="13" name="Straight Connector 12">
            <a:extLst>
              <a:ext uri="{FF2B5EF4-FFF2-40B4-BE49-F238E27FC236}">
                <a16:creationId xmlns:a16="http://schemas.microsoft.com/office/drawing/2014/main" id="{60188E89-AF78-40F6-B787-E9BD9C6256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CB994A"/>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8ADBCCA-D84C-6FC0-61FC-4B9919249351}"/>
              </a:ext>
            </a:extLst>
          </p:cNvPr>
          <p:cNvSpPr txBox="1"/>
          <p:nvPr/>
        </p:nvSpPr>
        <p:spPr>
          <a:xfrm>
            <a:off x="9303693" y="5232553"/>
            <a:ext cx="1751633" cy="369332"/>
          </a:xfrm>
          <a:prstGeom prst="rect">
            <a:avLst/>
          </a:prstGeom>
          <a:noFill/>
        </p:spPr>
        <p:txBody>
          <a:bodyPr wrap="none" rtlCol="0">
            <a:spAutoFit/>
          </a:bodyPr>
          <a:lstStyle/>
          <a:p>
            <a:r>
              <a:rPr lang="en-US" dirty="0"/>
              <a:t>Mikaela KD9VIW</a:t>
            </a:r>
          </a:p>
        </p:txBody>
      </p:sp>
      <p:sp>
        <p:nvSpPr>
          <p:cNvPr id="11" name="TextBox 10">
            <a:extLst>
              <a:ext uri="{FF2B5EF4-FFF2-40B4-BE49-F238E27FC236}">
                <a16:creationId xmlns:a16="http://schemas.microsoft.com/office/drawing/2014/main" id="{21DB0638-BD03-D8AB-7F5B-22F4FD705926}"/>
              </a:ext>
            </a:extLst>
          </p:cNvPr>
          <p:cNvSpPr txBox="1"/>
          <p:nvPr/>
        </p:nvSpPr>
        <p:spPr>
          <a:xfrm>
            <a:off x="5223539" y="5232553"/>
            <a:ext cx="1744452" cy="369332"/>
          </a:xfrm>
          <a:prstGeom prst="rect">
            <a:avLst/>
          </a:prstGeom>
          <a:noFill/>
        </p:spPr>
        <p:txBody>
          <a:bodyPr wrap="none" rtlCol="0">
            <a:spAutoFit/>
          </a:bodyPr>
          <a:lstStyle/>
          <a:p>
            <a:r>
              <a:rPr lang="en-US" dirty="0" err="1"/>
              <a:t>Gordie</a:t>
            </a:r>
            <a:r>
              <a:rPr lang="en-US" dirty="0"/>
              <a:t> - KD9TVR</a:t>
            </a:r>
          </a:p>
        </p:txBody>
      </p:sp>
      <p:sp>
        <p:nvSpPr>
          <p:cNvPr id="12" name="TextBox 11">
            <a:extLst>
              <a:ext uri="{FF2B5EF4-FFF2-40B4-BE49-F238E27FC236}">
                <a16:creationId xmlns:a16="http://schemas.microsoft.com/office/drawing/2014/main" id="{BA730DA7-20CD-5807-538B-2686652D9008}"/>
              </a:ext>
            </a:extLst>
          </p:cNvPr>
          <p:cNvSpPr txBox="1"/>
          <p:nvPr/>
        </p:nvSpPr>
        <p:spPr>
          <a:xfrm>
            <a:off x="626969" y="5094054"/>
            <a:ext cx="3184077" cy="646331"/>
          </a:xfrm>
          <a:prstGeom prst="rect">
            <a:avLst/>
          </a:prstGeom>
          <a:noFill/>
        </p:spPr>
        <p:txBody>
          <a:bodyPr wrap="none" rtlCol="0">
            <a:spAutoFit/>
          </a:bodyPr>
          <a:lstStyle/>
          <a:p>
            <a:r>
              <a:rPr lang="en-US" dirty="0"/>
              <a:t>Jim KD9UQB teaching the group</a:t>
            </a:r>
          </a:p>
          <a:p>
            <a:r>
              <a:rPr lang="en-US" dirty="0"/>
              <a:t>How to build solar panels</a:t>
            </a:r>
          </a:p>
        </p:txBody>
      </p:sp>
      <p:sp>
        <p:nvSpPr>
          <p:cNvPr id="14" name="TextBox 13">
            <a:extLst>
              <a:ext uri="{FF2B5EF4-FFF2-40B4-BE49-F238E27FC236}">
                <a16:creationId xmlns:a16="http://schemas.microsoft.com/office/drawing/2014/main" id="{E9690BF2-C181-CD68-7011-FB81BB7DEF11}"/>
              </a:ext>
            </a:extLst>
          </p:cNvPr>
          <p:cNvSpPr txBox="1"/>
          <p:nvPr/>
        </p:nvSpPr>
        <p:spPr>
          <a:xfrm>
            <a:off x="4985824" y="487679"/>
            <a:ext cx="2220351" cy="369332"/>
          </a:xfrm>
          <a:prstGeom prst="rect">
            <a:avLst/>
          </a:prstGeom>
          <a:noFill/>
        </p:spPr>
        <p:txBody>
          <a:bodyPr wrap="none" rtlCol="0">
            <a:spAutoFit/>
          </a:bodyPr>
          <a:lstStyle/>
          <a:p>
            <a:r>
              <a:rPr lang="en-US" dirty="0"/>
              <a:t>Solar Panel Assembly </a:t>
            </a:r>
          </a:p>
        </p:txBody>
      </p:sp>
    </p:spTree>
    <p:extLst>
      <p:ext uri="{BB962C8B-B14F-4D97-AF65-F5344CB8AC3E}">
        <p14:creationId xmlns:p14="http://schemas.microsoft.com/office/powerpoint/2010/main" val="387507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indoor, people&#10;&#10;Description automatically generated">
            <a:extLst>
              <a:ext uri="{FF2B5EF4-FFF2-40B4-BE49-F238E27FC236}">
                <a16:creationId xmlns:a16="http://schemas.microsoft.com/office/drawing/2014/main" id="{E9DC4A8E-104E-7B96-F9C8-C378670B31F8}"/>
              </a:ext>
            </a:extLst>
          </p:cNvPr>
          <p:cNvPicPr>
            <a:picLocks noChangeAspect="1"/>
          </p:cNvPicPr>
          <p:nvPr/>
        </p:nvPicPr>
        <p:blipFill>
          <a:blip r:embed="rId2"/>
          <a:stretch>
            <a:fillRect/>
          </a:stretch>
        </p:blipFill>
        <p:spPr>
          <a:xfrm>
            <a:off x="3048000" y="0"/>
            <a:ext cx="9144000" cy="6858000"/>
          </a:xfrm>
          <a:prstGeom prst="rect">
            <a:avLst/>
          </a:prstGeom>
        </p:spPr>
      </p:pic>
      <p:sp>
        <p:nvSpPr>
          <p:cNvPr id="4" name="TextBox 3">
            <a:extLst>
              <a:ext uri="{FF2B5EF4-FFF2-40B4-BE49-F238E27FC236}">
                <a16:creationId xmlns:a16="http://schemas.microsoft.com/office/drawing/2014/main" id="{5A85FBAD-9C38-BF44-284E-C340A2CB3987}"/>
              </a:ext>
            </a:extLst>
          </p:cNvPr>
          <p:cNvSpPr txBox="1"/>
          <p:nvPr/>
        </p:nvSpPr>
        <p:spPr>
          <a:xfrm>
            <a:off x="81547" y="2250410"/>
            <a:ext cx="2763253" cy="1846659"/>
          </a:xfrm>
          <a:prstGeom prst="rect">
            <a:avLst/>
          </a:prstGeom>
          <a:noFill/>
        </p:spPr>
        <p:txBody>
          <a:bodyPr wrap="square" rtlCol="0">
            <a:spAutoFit/>
          </a:bodyPr>
          <a:lstStyle/>
          <a:p>
            <a:r>
              <a:rPr lang="en-US" sz="2400" dirty="0"/>
              <a:t>Noah KD9RDT and Cary KD9ITO Preparing Solar Panels</a:t>
            </a:r>
          </a:p>
          <a:p>
            <a:endParaRPr lang="en-US" dirty="0"/>
          </a:p>
        </p:txBody>
      </p:sp>
    </p:spTree>
    <p:extLst>
      <p:ext uri="{BB962C8B-B14F-4D97-AF65-F5344CB8AC3E}">
        <p14:creationId xmlns:p14="http://schemas.microsoft.com/office/powerpoint/2010/main" val="2178409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CF06-2B20-0849-BE55-3DFAAC3F6CCB}"/>
              </a:ext>
            </a:extLst>
          </p:cNvPr>
          <p:cNvSpPr>
            <a:spLocks noGrp="1"/>
          </p:cNvSpPr>
          <p:nvPr>
            <p:ph type="ctrTitle"/>
          </p:nvPr>
        </p:nvSpPr>
        <p:spPr>
          <a:xfrm>
            <a:off x="1084728" y="1597961"/>
            <a:ext cx="3176721" cy="3162300"/>
          </a:xfrm>
        </p:spPr>
        <p:txBody>
          <a:bodyPr anchor="t">
            <a:normAutofit/>
          </a:bodyPr>
          <a:lstStyle/>
          <a:p>
            <a:r>
              <a:rPr lang="en-US"/>
              <a:t> </a:t>
            </a:r>
            <a:endParaRPr lang="en-US" dirty="0"/>
          </a:p>
        </p:txBody>
      </p:sp>
      <p:sp>
        <p:nvSpPr>
          <p:cNvPr id="3" name="Subtitle 2">
            <a:extLst>
              <a:ext uri="{FF2B5EF4-FFF2-40B4-BE49-F238E27FC236}">
                <a16:creationId xmlns:a16="http://schemas.microsoft.com/office/drawing/2014/main" id="{CCD8FDF2-4C01-234E-AA16-75D461F1B5F0}"/>
              </a:ext>
            </a:extLst>
          </p:cNvPr>
          <p:cNvSpPr>
            <a:spLocks noGrp="1"/>
          </p:cNvSpPr>
          <p:nvPr>
            <p:ph type="subTitle" idx="1"/>
          </p:nvPr>
        </p:nvSpPr>
        <p:spPr>
          <a:xfrm>
            <a:off x="1084728" y="1156139"/>
            <a:ext cx="3176721" cy="3604122"/>
          </a:xfrm>
        </p:spPr>
        <p:txBody>
          <a:bodyPr anchor="b">
            <a:noAutofit/>
          </a:bodyPr>
          <a:lstStyle/>
          <a:p>
            <a:pPr algn="ctr"/>
            <a:r>
              <a:rPr lang="en-US" sz="3600" b="1" dirty="0"/>
              <a:t>Balloons are not great for </a:t>
            </a:r>
          </a:p>
          <a:p>
            <a:pPr algn="ctr"/>
            <a:r>
              <a:rPr lang="en-US" sz="3600" b="1" dirty="0"/>
              <a:t>lifting Houses</a:t>
            </a:r>
          </a:p>
          <a:p>
            <a:pPr algn="ctr"/>
            <a:endParaRPr lang="en-US" sz="3600" b="1" dirty="0"/>
          </a:p>
        </p:txBody>
      </p:sp>
      <p:pic>
        <p:nvPicPr>
          <p:cNvPr id="6" name="Picture 5">
            <a:extLst>
              <a:ext uri="{FF2B5EF4-FFF2-40B4-BE49-F238E27FC236}">
                <a16:creationId xmlns:a16="http://schemas.microsoft.com/office/drawing/2014/main" id="{5E355B34-2AB9-3140-A99F-6A902F798C8D}"/>
              </a:ext>
            </a:extLst>
          </p:cNvPr>
          <p:cNvPicPr>
            <a:picLocks noChangeAspect="1"/>
          </p:cNvPicPr>
          <p:nvPr/>
        </p:nvPicPr>
        <p:blipFill>
          <a:blip r:embed="rId2"/>
          <a:stretch>
            <a:fillRect/>
          </a:stretch>
        </p:blipFill>
        <p:spPr>
          <a:xfrm>
            <a:off x="5224097" y="0"/>
            <a:ext cx="6967903" cy="6858000"/>
          </a:xfrm>
          <a:prstGeom prst="rect">
            <a:avLst/>
          </a:prstGeom>
        </p:spPr>
      </p:pic>
      <p:sp>
        <p:nvSpPr>
          <p:cNvPr id="7" name="Footer Placeholder 6">
            <a:extLst>
              <a:ext uri="{FF2B5EF4-FFF2-40B4-BE49-F238E27FC236}">
                <a16:creationId xmlns:a16="http://schemas.microsoft.com/office/drawing/2014/main" id="{E3E01036-4B59-AA45-B29D-E1E791C4EE77}"/>
              </a:ext>
            </a:extLst>
          </p:cNvPr>
          <p:cNvSpPr>
            <a:spLocks noGrp="1"/>
          </p:cNvSpPr>
          <p:nvPr>
            <p:ph type="ftr" sz="quarter" idx="11"/>
          </p:nvPr>
        </p:nvSpPr>
        <p:spPr/>
        <p:txBody>
          <a:bodyPr/>
          <a:lstStyle/>
          <a:p>
            <a:r>
              <a:rPr lang="en-US" dirty="0"/>
              <a:t>2022</a:t>
            </a:r>
          </a:p>
        </p:txBody>
      </p:sp>
      <p:sp>
        <p:nvSpPr>
          <p:cNvPr id="8" name="Slide Number Placeholder 7">
            <a:extLst>
              <a:ext uri="{FF2B5EF4-FFF2-40B4-BE49-F238E27FC236}">
                <a16:creationId xmlns:a16="http://schemas.microsoft.com/office/drawing/2014/main" id="{BE4B4AAD-9983-6A4D-8BEF-AFC4EF45B0F2}"/>
              </a:ext>
            </a:extLst>
          </p:cNvPr>
          <p:cNvSpPr>
            <a:spLocks noGrp="1"/>
          </p:cNvSpPr>
          <p:nvPr>
            <p:ph type="sldNum" sz="quarter" idx="12"/>
          </p:nvPr>
        </p:nvSpPr>
        <p:spPr/>
        <p:txBody>
          <a:bodyPr/>
          <a:lstStyle/>
          <a:p>
            <a:fld id="{5DEF7F31-0B8A-474A-B86C-91F381754329}" type="slidenum">
              <a:rPr lang="en-US" smtClean="0"/>
              <a:t>3</a:t>
            </a:fld>
            <a:endParaRPr lang="en-US" dirty="0"/>
          </a:p>
        </p:txBody>
      </p:sp>
    </p:spTree>
    <p:extLst>
      <p:ext uri="{BB962C8B-B14F-4D97-AF65-F5344CB8AC3E}">
        <p14:creationId xmlns:p14="http://schemas.microsoft.com/office/powerpoint/2010/main" val="272681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person, standing&#10;&#10;Description automatically generated">
            <a:extLst>
              <a:ext uri="{FF2B5EF4-FFF2-40B4-BE49-F238E27FC236}">
                <a16:creationId xmlns:a16="http://schemas.microsoft.com/office/drawing/2014/main" id="{137721A9-9877-E929-620B-448CB31368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045" y="465992"/>
            <a:ext cx="7586227" cy="5688623"/>
          </a:xfrm>
          <a:prstGeom prst="rect">
            <a:avLst/>
          </a:prstGeom>
        </p:spPr>
      </p:pic>
      <p:sp>
        <p:nvSpPr>
          <p:cNvPr id="3" name="TextBox 2">
            <a:extLst>
              <a:ext uri="{FF2B5EF4-FFF2-40B4-BE49-F238E27FC236}">
                <a16:creationId xmlns:a16="http://schemas.microsoft.com/office/drawing/2014/main" id="{2241CA74-1C0A-88F5-A1B6-FBC7FF18DD29}"/>
              </a:ext>
            </a:extLst>
          </p:cNvPr>
          <p:cNvSpPr txBox="1"/>
          <p:nvPr/>
        </p:nvSpPr>
        <p:spPr>
          <a:xfrm>
            <a:off x="470900" y="2967335"/>
            <a:ext cx="3431249" cy="923330"/>
          </a:xfrm>
          <a:prstGeom prst="rect">
            <a:avLst/>
          </a:prstGeom>
          <a:noFill/>
        </p:spPr>
        <p:txBody>
          <a:bodyPr wrap="square" rtlCol="0">
            <a:spAutoFit/>
          </a:bodyPr>
          <a:lstStyle/>
          <a:p>
            <a:r>
              <a:rPr lang="en-US" dirty="0"/>
              <a:t>Doug KD9TPM, Kelsi KE9LSI, </a:t>
            </a:r>
            <a:r>
              <a:rPr lang="en-US" dirty="0" err="1"/>
              <a:t>Gordie</a:t>
            </a:r>
            <a:r>
              <a:rPr lang="en-US" dirty="0"/>
              <a:t> KD9TVR, and Mikaela KD9VIW testing a solar panel</a:t>
            </a:r>
          </a:p>
        </p:txBody>
      </p:sp>
    </p:spTree>
    <p:extLst>
      <p:ext uri="{BB962C8B-B14F-4D97-AF65-F5344CB8AC3E}">
        <p14:creationId xmlns:p14="http://schemas.microsoft.com/office/powerpoint/2010/main" val="979656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2EB3C-87A4-7F6B-EF0D-5C59B9A993E9}"/>
              </a:ext>
            </a:extLst>
          </p:cNvPr>
          <p:cNvSpPr txBox="1"/>
          <p:nvPr/>
        </p:nvSpPr>
        <p:spPr>
          <a:xfrm>
            <a:off x="3615063" y="2921168"/>
            <a:ext cx="4961871" cy="1015663"/>
          </a:xfrm>
          <a:prstGeom prst="rect">
            <a:avLst/>
          </a:prstGeom>
          <a:noFill/>
        </p:spPr>
        <p:txBody>
          <a:bodyPr wrap="none" rtlCol="0">
            <a:spAutoFit/>
          </a:bodyPr>
          <a:lstStyle/>
          <a:p>
            <a:r>
              <a:rPr lang="en-US" sz="6000" dirty="0"/>
              <a:t>OUR TRACKERS</a:t>
            </a:r>
          </a:p>
        </p:txBody>
      </p:sp>
    </p:spTree>
    <p:extLst>
      <p:ext uri="{BB962C8B-B14F-4D97-AF65-F5344CB8AC3E}">
        <p14:creationId xmlns:p14="http://schemas.microsoft.com/office/powerpoint/2010/main" val="2634135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electronics, circuit, cable&#10;&#10;Description automatically generated">
            <a:extLst>
              <a:ext uri="{FF2B5EF4-FFF2-40B4-BE49-F238E27FC236}">
                <a16:creationId xmlns:a16="http://schemas.microsoft.com/office/drawing/2014/main" id="{F838F702-B688-33D8-2EC7-94938D9B7722}"/>
              </a:ext>
            </a:extLst>
          </p:cNvPr>
          <p:cNvPicPr>
            <a:picLocks noChangeAspect="1"/>
          </p:cNvPicPr>
          <p:nvPr/>
        </p:nvPicPr>
        <p:blipFill>
          <a:blip r:embed="rId3"/>
          <a:stretch>
            <a:fillRect/>
          </a:stretch>
        </p:blipFill>
        <p:spPr>
          <a:xfrm>
            <a:off x="1514169" y="47932"/>
            <a:ext cx="9016180" cy="6762135"/>
          </a:xfrm>
          <a:prstGeom prst="rect">
            <a:avLst/>
          </a:prstGeom>
        </p:spPr>
      </p:pic>
    </p:spTree>
    <p:extLst>
      <p:ext uri="{BB962C8B-B14F-4D97-AF65-F5344CB8AC3E}">
        <p14:creationId xmlns:p14="http://schemas.microsoft.com/office/powerpoint/2010/main" val="627895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B02692-A727-77D5-196A-02EE7349431B}"/>
              </a:ext>
            </a:extLst>
          </p:cNvPr>
          <p:cNvPicPr>
            <a:picLocks noChangeAspect="1"/>
          </p:cNvPicPr>
          <p:nvPr/>
        </p:nvPicPr>
        <p:blipFill rotWithShape="1">
          <a:blip r:embed="rId3">
            <a:extLst>
              <a:ext uri="{28A0092B-C50C-407E-A947-70E740481C1C}">
                <a14:useLocalDpi xmlns:a14="http://schemas.microsoft.com/office/drawing/2010/main" val="0"/>
              </a:ext>
            </a:extLst>
          </a:blip>
          <a:srcRect t="28020" b="45407"/>
          <a:stretch/>
        </p:blipFill>
        <p:spPr>
          <a:xfrm>
            <a:off x="0" y="711291"/>
            <a:ext cx="5124893" cy="2882218"/>
          </a:xfrm>
          <a:prstGeom prst="rect">
            <a:avLst/>
          </a:prstGeom>
        </p:spPr>
      </p:pic>
      <p:sp>
        <p:nvSpPr>
          <p:cNvPr id="2" name="TextBox 1">
            <a:extLst>
              <a:ext uri="{FF2B5EF4-FFF2-40B4-BE49-F238E27FC236}">
                <a16:creationId xmlns:a16="http://schemas.microsoft.com/office/drawing/2014/main" id="{2009B702-9739-3DC9-60F8-BF1D935EF75C}"/>
              </a:ext>
            </a:extLst>
          </p:cNvPr>
          <p:cNvSpPr txBox="1"/>
          <p:nvPr/>
        </p:nvSpPr>
        <p:spPr>
          <a:xfrm>
            <a:off x="156430" y="3712210"/>
            <a:ext cx="4987071" cy="923330"/>
          </a:xfrm>
          <a:prstGeom prst="rect">
            <a:avLst/>
          </a:prstGeom>
          <a:noFill/>
        </p:spPr>
        <p:txBody>
          <a:bodyPr wrap="none" rtlCol="0">
            <a:spAutoFit/>
          </a:bodyPr>
          <a:lstStyle/>
          <a:p>
            <a:r>
              <a:rPr lang="en-US" dirty="0" err="1"/>
              <a:t>Zachtek</a:t>
            </a:r>
            <a:r>
              <a:rPr lang="en-US" dirty="0"/>
              <a:t> WSPR TX Pico-Plus tracker and solar panels</a:t>
            </a:r>
          </a:p>
          <a:p>
            <a:endParaRPr lang="en-US" dirty="0"/>
          </a:p>
          <a:p>
            <a:r>
              <a:rPr lang="en-US" dirty="0"/>
              <a:t>We flew this tracker for 19 of our 24 launches</a:t>
            </a:r>
          </a:p>
        </p:txBody>
      </p:sp>
      <p:pic>
        <p:nvPicPr>
          <p:cNvPr id="7" name="Picture 6" descr="A picture containing person, hand&#10;&#10;Description automatically generated">
            <a:extLst>
              <a:ext uri="{FF2B5EF4-FFF2-40B4-BE49-F238E27FC236}">
                <a16:creationId xmlns:a16="http://schemas.microsoft.com/office/drawing/2014/main" id="{827777BE-8187-849D-1DAD-8453A9E3DCCB}"/>
              </a:ext>
            </a:extLst>
          </p:cNvPr>
          <p:cNvPicPr>
            <a:picLocks noChangeAspect="1"/>
          </p:cNvPicPr>
          <p:nvPr/>
        </p:nvPicPr>
        <p:blipFill>
          <a:blip r:embed="rId4"/>
          <a:stretch>
            <a:fillRect/>
          </a:stretch>
        </p:blipFill>
        <p:spPr>
          <a:xfrm rot="5400000">
            <a:off x="6812987" y="1478987"/>
            <a:ext cx="6147443" cy="4610582"/>
          </a:xfrm>
          <a:prstGeom prst="rect">
            <a:avLst/>
          </a:prstGeom>
        </p:spPr>
      </p:pic>
      <p:sp>
        <p:nvSpPr>
          <p:cNvPr id="9" name="TextBox 8">
            <a:extLst>
              <a:ext uri="{FF2B5EF4-FFF2-40B4-BE49-F238E27FC236}">
                <a16:creationId xmlns:a16="http://schemas.microsoft.com/office/drawing/2014/main" id="{590D8627-8476-CBC5-A36D-5CA9C0BD6120}"/>
              </a:ext>
            </a:extLst>
          </p:cNvPr>
          <p:cNvSpPr txBox="1"/>
          <p:nvPr/>
        </p:nvSpPr>
        <p:spPr>
          <a:xfrm>
            <a:off x="3803188" y="5500378"/>
            <a:ext cx="3235181" cy="646331"/>
          </a:xfrm>
          <a:prstGeom prst="rect">
            <a:avLst/>
          </a:prstGeom>
          <a:noFill/>
        </p:spPr>
        <p:txBody>
          <a:bodyPr wrap="none" rtlCol="0">
            <a:spAutoFit/>
          </a:bodyPr>
          <a:lstStyle/>
          <a:p>
            <a:r>
              <a:rPr lang="en-US" dirty="0"/>
              <a:t>Our HOMEBUILT V2.1 tracker</a:t>
            </a:r>
          </a:p>
          <a:p>
            <a:r>
              <a:rPr lang="en-US" dirty="0"/>
              <a:t>Flying at a balloon field near you</a:t>
            </a:r>
          </a:p>
        </p:txBody>
      </p:sp>
      <p:sp>
        <p:nvSpPr>
          <p:cNvPr id="10" name="TextBox 9">
            <a:extLst>
              <a:ext uri="{FF2B5EF4-FFF2-40B4-BE49-F238E27FC236}">
                <a16:creationId xmlns:a16="http://schemas.microsoft.com/office/drawing/2014/main" id="{75CB24DB-5CC6-C2DA-1DCF-9B23CFE07E8E}"/>
              </a:ext>
            </a:extLst>
          </p:cNvPr>
          <p:cNvSpPr txBox="1"/>
          <p:nvPr/>
        </p:nvSpPr>
        <p:spPr>
          <a:xfrm>
            <a:off x="5361129" y="98949"/>
            <a:ext cx="1705980" cy="646331"/>
          </a:xfrm>
          <a:prstGeom prst="rect">
            <a:avLst/>
          </a:prstGeom>
          <a:noFill/>
        </p:spPr>
        <p:txBody>
          <a:bodyPr wrap="none" rtlCol="0">
            <a:spAutoFit/>
          </a:bodyPr>
          <a:lstStyle/>
          <a:p>
            <a:r>
              <a:rPr lang="en-US" sz="3600" dirty="0"/>
              <a:t>Trackers</a:t>
            </a:r>
          </a:p>
        </p:txBody>
      </p:sp>
    </p:spTree>
    <p:extLst>
      <p:ext uri="{BB962C8B-B14F-4D97-AF65-F5344CB8AC3E}">
        <p14:creationId xmlns:p14="http://schemas.microsoft.com/office/powerpoint/2010/main" val="4008800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0638B3-29CA-645F-4E4D-1D41A87E7B79}"/>
              </a:ext>
            </a:extLst>
          </p:cNvPr>
          <p:cNvSpPr txBox="1"/>
          <p:nvPr/>
        </p:nvSpPr>
        <p:spPr>
          <a:xfrm>
            <a:off x="5243009" y="274887"/>
            <a:ext cx="1705980" cy="646331"/>
          </a:xfrm>
          <a:prstGeom prst="rect">
            <a:avLst/>
          </a:prstGeom>
          <a:noFill/>
        </p:spPr>
        <p:txBody>
          <a:bodyPr wrap="none" rtlCol="0">
            <a:spAutoFit/>
          </a:bodyPr>
          <a:lstStyle/>
          <a:p>
            <a:r>
              <a:rPr lang="en-US" sz="3600" dirty="0"/>
              <a:t>Trackers</a:t>
            </a:r>
          </a:p>
        </p:txBody>
      </p:sp>
      <p:pic>
        <p:nvPicPr>
          <p:cNvPr id="4" name="Picture 3" descr="A picture containing cable, connector&#10;&#10;Description automatically generated">
            <a:extLst>
              <a:ext uri="{FF2B5EF4-FFF2-40B4-BE49-F238E27FC236}">
                <a16:creationId xmlns:a16="http://schemas.microsoft.com/office/drawing/2014/main" id="{7A807ED2-6030-3723-FB4D-E0C7EA27F218}"/>
              </a:ext>
            </a:extLst>
          </p:cNvPr>
          <p:cNvPicPr>
            <a:picLocks noChangeAspect="1"/>
          </p:cNvPicPr>
          <p:nvPr/>
        </p:nvPicPr>
        <p:blipFill>
          <a:blip r:embed="rId2"/>
          <a:stretch>
            <a:fillRect/>
          </a:stretch>
        </p:blipFill>
        <p:spPr>
          <a:xfrm rot="5400000">
            <a:off x="3386281" y="1928957"/>
            <a:ext cx="5419436" cy="4064577"/>
          </a:xfrm>
          <a:prstGeom prst="rect">
            <a:avLst/>
          </a:prstGeom>
        </p:spPr>
      </p:pic>
      <p:sp>
        <p:nvSpPr>
          <p:cNvPr id="5" name="TextBox 4">
            <a:extLst>
              <a:ext uri="{FF2B5EF4-FFF2-40B4-BE49-F238E27FC236}">
                <a16:creationId xmlns:a16="http://schemas.microsoft.com/office/drawing/2014/main" id="{B80B5DDD-DC03-F760-214C-AB7E58BFF459}"/>
              </a:ext>
            </a:extLst>
          </p:cNvPr>
          <p:cNvSpPr txBox="1"/>
          <p:nvPr/>
        </p:nvSpPr>
        <p:spPr>
          <a:xfrm>
            <a:off x="841664" y="2644170"/>
            <a:ext cx="2306781" cy="2308324"/>
          </a:xfrm>
          <a:prstGeom prst="rect">
            <a:avLst/>
          </a:prstGeom>
          <a:noFill/>
        </p:spPr>
        <p:txBody>
          <a:bodyPr wrap="square" rtlCol="0">
            <a:spAutoFit/>
          </a:bodyPr>
          <a:lstStyle/>
          <a:p>
            <a:r>
              <a:rPr lang="en-US" sz="2400" dirty="0"/>
              <a:t>Our prototype board - Not flown, but big enough to get your fingers and probes in there</a:t>
            </a:r>
          </a:p>
        </p:txBody>
      </p:sp>
    </p:spTree>
    <p:extLst>
      <p:ext uri="{BB962C8B-B14F-4D97-AF65-F5344CB8AC3E}">
        <p14:creationId xmlns:p14="http://schemas.microsoft.com/office/powerpoint/2010/main" val="3551703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31DF14-A6E1-A64D-66B7-B77A30E02E21}"/>
              </a:ext>
            </a:extLst>
          </p:cNvPr>
          <p:cNvSpPr txBox="1"/>
          <p:nvPr/>
        </p:nvSpPr>
        <p:spPr>
          <a:xfrm>
            <a:off x="2092410" y="3105834"/>
            <a:ext cx="3886000" cy="646331"/>
          </a:xfrm>
          <a:prstGeom prst="rect">
            <a:avLst/>
          </a:prstGeom>
          <a:noFill/>
        </p:spPr>
        <p:txBody>
          <a:bodyPr wrap="none" rtlCol="0">
            <a:spAutoFit/>
          </a:bodyPr>
          <a:lstStyle/>
          <a:p>
            <a:r>
              <a:rPr lang="en-US" sz="3600" dirty="0" err="1"/>
              <a:t>Shhhhhhhh</a:t>
            </a:r>
            <a:r>
              <a:rPr lang="en-US" sz="3600" dirty="0"/>
              <a:t>.  WSPR.</a:t>
            </a:r>
          </a:p>
        </p:txBody>
      </p:sp>
    </p:spTree>
    <p:extLst>
      <p:ext uri="{BB962C8B-B14F-4D97-AF65-F5344CB8AC3E}">
        <p14:creationId xmlns:p14="http://schemas.microsoft.com/office/powerpoint/2010/main" val="1215827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9C976-92C0-4110-818E-D7E9947D857E}"/>
              </a:ext>
            </a:extLst>
          </p:cNvPr>
          <p:cNvSpPr>
            <a:spLocks noGrp="1"/>
          </p:cNvSpPr>
          <p:nvPr>
            <p:ph type="title"/>
          </p:nvPr>
        </p:nvSpPr>
        <p:spPr/>
        <p:txBody>
          <a:bodyPr>
            <a:normAutofit/>
          </a:bodyPr>
          <a:lstStyle/>
          <a:p>
            <a:pPr lvl="0" eaLnBrk="0" fontAlgn="base" hangingPunct="0">
              <a:lnSpc>
                <a:spcPct val="100000"/>
              </a:lnSpc>
              <a:spcAft>
                <a:spcPct val="0"/>
              </a:spcAft>
            </a:pPr>
            <a:r>
              <a:rPr lang="en-US" dirty="0">
                <a:solidFill>
                  <a:srgbClr val="202122"/>
                </a:solidFill>
                <a:latin typeface="Arial" panose="020B0604020202020204" pitchFamily="34" charset="0"/>
                <a:cs typeface="Arial" panose="020B0604020202020204" pitchFamily="34" charset="0"/>
              </a:rPr>
              <a:t>What is WSPR?</a:t>
            </a:r>
            <a:endParaRPr lang="en-US" dirty="0"/>
          </a:p>
        </p:txBody>
      </p:sp>
      <p:sp>
        <p:nvSpPr>
          <p:cNvPr id="3" name="Content Placeholder 2">
            <a:extLst>
              <a:ext uri="{FF2B5EF4-FFF2-40B4-BE49-F238E27FC236}">
                <a16:creationId xmlns:a16="http://schemas.microsoft.com/office/drawing/2014/main" id="{B85F94E1-CD8F-4B1A-97C1-E95CF9E01902}"/>
              </a:ext>
            </a:extLst>
          </p:cNvPr>
          <p:cNvSpPr>
            <a:spLocks noGrp="1"/>
          </p:cNvSpPr>
          <p:nvPr>
            <p:ph idx="1"/>
          </p:nvPr>
        </p:nvSpPr>
        <p:spPr/>
        <p:txBody>
          <a:bodyPr/>
          <a:lstStyle/>
          <a:p>
            <a:r>
              <a:rPr lang="en-US" dirty="0"/>
              <a:t>Similar to FT8 or JT65 </a:t>
            </a:r>
          </a:p>
          <a:p>
            <a:r>
              <a:rPr lang="en-US" dirty="0"/>
              <a:t>2 minute transmission started on even minutes +- 2sec</a:t>
            </a:r>
          </a:p>
          <a:p>
            <a:r>
              <a:rPr lang="en-US" dirty="0"/>
              <a:t>Standard message format (50 bits)</a:t>
            </a:r>
          </a:p>
          <a:p>
            <a:pPr lvl="1"/>
            <a:r>
              <a:rPr lang="en-US" altLang="en-US" dirty="0">
                <a:solidFill>
                  <a:srgbClr val="202122"/>
                </a:solidFill>
                <a:latin typeface="Arial" panose="020B0604020202020204" pitchFamily="34" charset="0"/>
              </a:rPr>
              <a:t>28 bits for callsign,</a:t>
            </a:r>
            <a:br>
              <a:rPr lang="en-US" altLang="en-US" dirty="0">
                <a:solidFill>
                  <a:srgbClr val="202122"/>
                </a:solidFill>
                <a:latin typeface="Arial" panose="020B0604020202020204" pitchFamily="34" charset="0"/>
              </a:rPr>
            </a:br>
            <a:r>
              <a:rPr lang="en-US" altLang="en-US" dirty="0">
                <a:solidFill>
                  <a:srgbClr val="202122"/>
                </a:solidFill>
                <a:latin typeface="Arial" panose="020B0604020202020204" pitchFamily="34" charset="0"/>
                <a:cs typeface="Arial" panose="020B0604020202020204" pitchFamily="34" charset="0"/>
              </a:rPr>
              <a:t>15 bits for locator,</a:t>
            </a:r>
            <a:br>
              <a:rPr lang="en-US" altLang="en-US" dirty="0">
                <a:solidFill>
                  <a:srgbClr val="202122"/>
                </a:solidFill>
                <a:latin typeface="Arial" panose="020B0604020202020204" pitchFamily="34" charset="0"/>
                <a:cs typeface="Arial" panose="020B0604020202020204" pitchFamily="34" charset="0"/>
              </a:rPr>
            </a:br>
            <a:r>
              <a:rPr lang="en-US" altLang="en-US" dirty="0">
                <a:solidFill>
                  <a:srgbClr val="202122"/>
                </a:solidFill>
                <a:latin typeface="Arial" panose="020B0604020202020204" pitchFamily="34" charset="0"/>
                <a:cs typeface="Arial" panose="020B0604020202020204" pitchFamily="34" charset="0"/>
              </a:rPr>
              <a:t>7 bits for power level,</a:t>
            </a:r>
          </a:p>
          <a:p>
            <a:pPr marL="0" indent="0">
              <a:buNone/>
            </a:pPr>
            <a:r>
              <a:rPr lang="en-US" dirty="0"/>
              <a:t> One way beacon transmission</a:t>
            </a:r>
          </a:p>
          <a:p>
            <a:r>
              <a:rPr lang="en-US" dirty="0"/>
              <a:t>Used for testing antenna transmission or skip conditions</a:t>
            </a:r>
          </a:p>
        </p:txBody>
      </p:sp>
      <p:sp>
        <p:nvSpPr>
          <p:cNvPr id="4" name="Rectangle 1">
            <a:extLst>
              <a:ext uri="{FF2B5EF4-FFF2-40B4-BE49-F238E27FC236}">
                <a16:creationId xmlns:a16="http://schemas.microsoft.com/office/drawing/2014/main" id="{150EF69D-D8F5-4003-8824-5B5767A0573C}"/>
              </a:ext>
            </a:extLst>
          </p:cNvPr>
          <p:cNvSpPr>
            <a:spLocks noChangeArrowheads="1"/>
          </p:cNvSpPr>
          <p:nvPr/>
        </p:nvSpPr>
        <p:spPr bwMode="auto">
          <a:xfrm>
            <a:off x="0" y="-169594"/>
            <a:ext cx="256464" cy="3391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45720" rIns="0" bIns="1587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9A79130-44EC-4F88-B414-0EECC67205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099" y="734170"/>
            <a:ext cx="4597322" cy="4153521"/>
          </a:xfrm>
          <a:prstGeom prst="rect">
            <a:avLst/>
          </a:prstGeom>
        </p:spPr>
      </p:pic>
    </p:spTree>
    <p:extLst>
      <p:ext uri="{BB962C8B-B14F-4D97-AF65-F5344CB8AC3E}">
        <p14:creationId xmlns:p14="http://schemas.microsoft.com/office/powerpoint/2010/main" val="37673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EE5D7-C3FF-4155-9429-3FBF14B0578B}"/>
              </a:ext>
            </a:extLst>
          </p:cNvPr>
          <p:cNvSpPr>
            <a:spLocks noGrp="1"/>
          </p:cNvSpPr>
          <p:nvPr>
            <p:ph type="title"/>
          </p:nvPr>
        </p:nvSpPr>
        <p:spPr/>
        <p:txBody>
          <a:bodyPr/>
          <a:lstStyle/>
          <a:p>
            <a:r>
              <a:rPr lang="en-US" dirty="0"/>
              <a:t>Balloon Telemetry</a:t>
            </a:r>
          </a:p>
        </p:txBody>
      </p:sp>
      <p:sp>
        <p:nvSpPr>
          <p:cNvPr id="3" name="Content Placeholder 2">
            <a:extLst>
              <a:ext uri="{FF2B5EF4-FFF2-40B4-BE49-F238E27FC236}">
                <a16:creationId xmlns:a16="http://schemas.microsoft.com/office/drawing/2014/main" id="{4A10C3A0-46C9-471F-96D4-4544224210BA}"/>
              </a:ext>
            </a:extLst>
          </p:cNvPr>
          <p:cNvSpPr>
            <a:spLocks noGrp="1"/>
          </p:cNvSpPr>
          <p:nvPr>
            <p:ph idx="1"/>
          </p:nvPr>
        </p:nvSpPr>
        <p:spPr/>
        <p:txBody>
          <a:bodyPr>
            <a:normAutofit lnSpcReduction="10000"/>
          </a:bodyPr>
          <a:lstStyle/>
          <a:p>
            <a:r>
              <a:rPr lang="en-US" dirty="0"/>
              <a:t>Standard message: Callsign, Grid Square (4), Power</a:t>
            </a:r>
          </a:p>
          <a:p>
            <a:r>
              <a:rPr lang="en-US" dirty="0"/>
              <a:t>Send normal WSPR message followed by Telemetry message</a:t>
            </a:r>
          </a:p>
          <a:p>
            <a:r>
              <a:rPr lang="en-US" dirty="0"/>
              <a:t>Select an unassigned call prefix </a:t>
            </a:r>
            <a:r>
              <a:rPr lang="en-US" dirty="0" err="1"/>
              <a:t>e.g</a:t>
            </a:r>
            <a:r>
              <a:rPr lang="en-US" dirty="0"/>
              <a:t> T1, Qx2, 2x9</a:t>
            </a:r>
          </a:p>
          <a:p>
            <a:r>
              <a:rPr lang="en-US" dirty="0"/>
              <a:t>Encode data into the remainder bits (not characters)</a:t>
            </a:r>
          </a:p>
          <a:p>
            <a:pPr lvl="1"/>
            <a:r>
              <a:rPr lang="en-US" dirty="0"/>
              <a:t>Altitude</a:t>
            </a:r>
          </a:p>
          <a:p>
            <a:pPr lvl="1"/>
            <a:r>
              <a:rPr lang="en-US" dirty="0"/>
              <a:t>Fine location</a:t>
            </a:r>
          </a:p>
          <a:p>
            <a:pPr lvl="1"/>
            <a:r>
              <a:rPr lang="en-US" dirty="0"/>
              <a:t>Speed</a:t>
            </a:r>
          </a:p>
          <a:p>
            <a:pPr lvl="1"/>
            <a:r>
              <a:rPr lang="en-US" dirty="0"/>
              <a:t>Battery Voltage/</a:t>
            </a:r>
            <a:r>
              <a:rPr lang="en-US" dirty="0" err="1"/>
              <a:t>Vcc</a:t>
            </a:r>
            <a:endParaRPr lang="en-US" dirty="0"/>
          </a:p>
          <a:p>
            <a:pPr lvl="1"/>
            <a:r>
              <a:rPr lang="en-US" dirty="0"/>
              <a:t>Temperature</a:t>
            </a:r>
          </a:p>
          <a:p>
            <a:pPr lvl="1"/>
            <a:r>
              <a:rPr lang="en-US" dirty="0"/>
              <a:t>Fine Altitude</a:t>
            </a:r>
          </a:p>
          <a:p>
            <a:pPr lvl="1"/>
            <a:r>
              <a:rPr lang="en-US" dirty="0"/>
              <a:t>Solar Radiation</a:t>
            </a:r>
          </a:p>
          <a:p>
            <a:endParaRPr lang="en-US" dirty="0"/>
          </a:p>
        </p:txBody>
      </p:sp>
      <p:sp>
        <p:nvSpPr>
          <p:cNvPr id="5" name="TextBox 4">
            <a:extLst>
              <a:ext uri="{FF2B5EF4-FFF2-40B4-BE49-F238E27FC236}">
                <a16:creationId xmlns:a16="http://schemas.microsoft.com/office/drawing/2014/main" id="{70C34AEF-1818-4279-BC15-01A5F311FB2F}"/>
              </a:ext>
            </a:extLst>
          </p:cNvPr>
          <p:cNvSpPr txBox="1"/>
          <p:nvPr/>
        </p:nvSpPr>
        <p:spPr>
          <a:xfrm>
            <a:off x="7487478" y="3026543"/>
            <a:ext cx="3668202" cy="2308324"/>
          </a:xfrm>
          <a:prstGeom prst="rect">
            <a:avLst/>
          </a:prstGeom>
          <a:solidFill>
            <a:schemeClr val="bg2">
              <a:lumMod val="90000"/>
            </a:schemeClr>
          </a:solidFill>
        </p:spPr>
        <p:txBody>
          <a:bodyPr wrap="square" rtlCol="0">
            <a:spAutoFit/>
          </a:bodyPr>
          <a:lstStyle/>
          <a:p>
            <a:r>
              <a:rPr lang="en-US" dirty="0"/>
              <a:t>Primary message</a:t>
            </a:r>
          </a:p>
          <a:p>
            <a:pPr lvl="1"/>
            <a:r>
              <a:rPr lang="en-US" dirty="0"/>
              <a:t>K9YO FN17 {17}</a:t>
            </a:r>
          </a:p>
          <a:p>
            <a:pPr lvl="1"/>
            <a:r>
              <a:rPr lang="en-US" dirty="0"/>
              <a:t>Rough Altitude</a:t>
            </a:r>
          </a:p>
          <a:p>
            <a:r>
              <a:rPr lang="en-US" dirty="0"/>
              <a:t>Telemetry message </a:t>
            </a:r>
          </a:p>
          <a:p>
            <a:pPr lvl="1"/>
            <a:r>
              <a:rPr lang="en-US" dirty="0"/>
              <a:t>T1{4ZQP} FN17 {43}</a:t>
            </a:r>
          </a:p>
          <a:p>
            <a:pPr lvl="1"/>
            <a:r>
              <a:rPr lang="en-US" dirty="0"/>
              <a:t>Temperature, Fine Altitude, Speed, </a:t>
            </a:r>
            <a:r>
              <a:rPr lang="en-US" dirty="0" err="1"/>
              <a:t>Vcc</a:t>
            </a:r>
            <a:r>
              <a:rPr lang="en-US" dirty="0"/>
              <a:t>, Radiation</a:t>
            </a:r>
          </a:p>
          <a:p>
            <a:endParaRPr lang="en-US" dirty="0"/>
          </a:p>
        </p:txBody>
      </p:sp>
    </p:spTree>
    <p:extLst>
      <p:ext uri="{BB962C8B-B14F-4D97-AF65-F5344CB8AC3E}">
        <p14:creationId xmlns:p14="http://schemas.microsoft.com/office/powerpoint/2010/main" val="1238861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1A7855-BDCA-D2DA-3E02-3497B6825E07}"/>
              </a:ext>
            </a:extLst>
          </p:cNvPr>
          <p:cNvSpPr txBox="1"/>
          <p:nvPr/>
        </p:nvSpPr>
        <p:spPr>
          <a:xfrm>
            <a:off x="5449348" y="335666"/>
            <a:ext cx="1293303" cy="1200329"/>
          </a:xfrm>
          <a:prstGeom prst="rect">
            <a:avLst/>
          </a:prstGeom>
          <a:noFill/>
        </p:spPr>
        <p:txBody>
          <a:bodyPr wrap="none" rtlCol="0">
            <a:spAutoFit/>
          </a:bodyPr>
          <a:lstStyle/>
          <a:p>
            <a:r>
              <a:rPr lang="en-US" sz="3600" dirty="0"/>
              <a:t>WSPR</a:t>
            </a:r>
          </a:p>
          <a:p>
            <a:endParaRPr lang="en-US" sz="3600" dirty="0"/>
          </a:p>
        </p:txBody>
      </p:sp>
      <p:sp>
        <p:nvSpPr>
          <p:cNvPr id="3" name="TextBox 2">
            <a:extLst>
              <a:ext uri="{FF2B5EF4-FFF2-40B4-BE49-F238E27FC236}">
                <a16:creationId xmlns:a16="http://schemas.microsoft.com/office/drawing/2014/main" id="{3AD36252-46B0-06D2-72A8-BDC697FCD917}"/>
              </a:ext>
            </a:extLst>
          </p:cNvPr>
          <p:cNvSpPr txBox="1"/>
          <p:nvPr/>
        </p:nvSpPr>
        <p:spPr>
          <a:xfrm>
            <a:off x="2891366" y="1905506"/>
            <a:ext cx="6273799" cy="3046988"/>
          </a:xfrm>
          <a:prstGeom prst="rect">
            <a:avLst/>
          </a:prstGeom>
          <a:noFill/>
        </p:spPr>
        <p:txBody>
          <a:bodyPr wrap="square" rtlCol="0">
            <a:spAutoFit/>
          </a:bodyPr>
          <a:lstStyle/>
          <a:p>
            <a:pPr algn="ctr"/>
            <a:r>
              <a:rPr lang="en-US" sz="3200" dirty="0"/>
              <a:t>10mW is 2.25V p-p into 50 ohm.  Which means when we </a:t>
            </a:r>
          </a:p>
          <a:p>
            <a:pPr algn="ctr"/>
            <a:r>
              <a:rPr lang="en-US" sz="3200" dirty="0"/>
              <a:t>Transmit a </a:t>
            </a:r>
            <a:r>
              <a:rPr lang="en-US" sz="3200" dirty="0" err="1"/>
              <a:t>wspr</a:t>
            </a:r>
            <a:r>
              <a:rPr lang="en-US" sz="3200" dirty="0"/>
              <a:t> signal and someone 10,000 miles away hears it,</a:t>
            </a:r>
          </a:p>
          <a:p>
            <a:pPr algn="ctr"/>
            <a:r>
              <a:rPr lang="en-US" sz="3200" dirty="0"/>
              <a:t>We’re getting the equivalent of ONE MILLION MILES PER WATT!</a:t>
            </a:r>
          </a:p>
        </p:txBody>
      </p:sp>
    </p:spTree>
    <p:extLst>
      <p:ext uri="{BB962C8B-B14F-4D97-AF65-F5344CB8AC3E}">
        <p14:creationId xmlns:p14="http://schemas.microsoft.com/office/powerpoint/2010/main" val="9089288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2EB3C-87A4-7F6B-EF0D-5C59B9A993E9}"/>
              </a:ext>
            </a:extLst>
          </p:cNvPr>
          <p:cNvSpPr txBox="1"/>
          <p:nvPr/>
        </p:nvSpPr>
        <p:spPr>
          <a:xfrm>
            <a:off x="2566379" y="2921168"/>
            <a:ext cx="7059240" cy="1015663"/>
          </a:xfrm>
          <a:prstGeom prst="rect">
            <a:avLst/>
          </a:prstGeom>
          <a:noFill/>
        </p:spPr>
        <p:txBody>
          <a:bodyPr wrap="none" rtlCol="0">
            <a:spAutoFit/>
          </a:bodyPr>
          <a:lstStyle/>
          <a:p>
            <a:r>
              <a:rPr lang="en-US" sz="6000" dirty="0"/>
              <a:t>OUR FLIGHT PACKAGE</a:t>
            </a:r>
          </a:p>
        </p:txBody>
      </p:sp>
    </p:spTree>
    <p:extLst>
      <p:ext uri="{BB962C8B-B14F-4D97-AF65-F5344CB8AC3E}">
        <p14:creationId xmlns:p14="http://schemas.microsoft.com/office/powerpoint/2010/main" val="158685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FCF06-2B20-0849-BE55-3DFAAC3F6CCB}"/>
              </a:ext>
            </a:extLst>
          </p:cNvPr>
          <p:cNvSpPr>
            <a:spLocks noGrp="1"/>
          </p:cNvSpPr>
          <p:nvPr>
            <p:ph type="ctrTitle"/>
          </p:nvPr>
        </p:nvSpPr>
        <p:spPr>
          <a:xfrm>
            <a:off x="1084728" y="1597961"/>
            <a:ext cx="3176721" cy="3162300"/>
          </a:xfrm>
        </p:spPr>
        <p:txBody>
          <a:bodyPr anchor="t">
            <a:normAutofit/>
          </a:bodyPr>
          <a:lstStyle/>
          <a:p>
            <a:r>
              <a:rPr lang="en-US"/>
              <a:t> </a:t>
            </a:r>
            <a:endParaRPr lang="en-US" dirty="0"/>
          </a:p>
        </p:txBody>
      </p:sp>
      <p:sp>
        <p:nvSpPr>
          <p:cNvPr id="7" name="TextBox 6">
            <a:extLst>
              <a:ext uri="{FF2B5EF4-FFF2-40B4-BE49-F238E27FC236}">
                <a16:creationId xmlns:a16="http://schemas.microsoft.com/office/drawing/2014/main" id="{BDA08A89-A862-C843-8D8D-DA0090E9E5F1}"/>
              </a:ext>
            </a:extLst>
          </p:cNvPr>
          <p:cNvSpPr txBox="1"/>
          <p:nvPr/>
        </p:nvSpPr>
        <p:spPr>
          <a:xfrm>
            <a:off x="710266" y="1676511"/>
            <a:ext cx="5585026" cy="2862322"/>
          </a:xfrm>
          <a:prstGeom prst="rect">
            <a:avLst/>
          </a:prstGeom>
          <a:noFill/>
        </p:spPr>
        <p:txBody>
          <a:bodyPr wrap="square" rtlCol="0">
            <a:spAutoFit/>
          </a:bodyPr>
          <a:lstStyle/>
          <a:p>
            <a:pPr algn="ctr"/>
            <a:r>
              <a:rPr lang="en-US" sz="3600" b="1" dirty="0"/>
              <a:t>But they are great for lifting microprocessor controlled, GPS carrying, 10mW transmitters that can be heard 10,000 miles away</a:t>
            </a:r>
          </a:p>
        </p:txBody>
      </p:sp>
      <p:sp>
        <p:nvSpPr>
          <p:cNvPr id="8" name="Footer Placeholder 7">
            <a:extLst>
              <a:ext uri="{FF2B5EF4-FFF2-40B4-BE49-F238E27FC236}">
                <a16:creationId xmlns:a16="http://schemas.microsoft.com/office/drawing/2014/main" id="{0DDDA04C-54F6-C649-BE29-01FF720765C6}"/>
              </a:ext>
            </a:extLst>
          </p:cNvPr>
          <p:cNvSpPr>
            <a:spLocks noGrp="1"/>
          </p:cNvSpPr>
          <p:nvPr>
            <p:ph type="ftr" sz="quarter" idx="11"/>
          </p:nvPr>
        </p:nvSpPr>
        <p:spPr/>
        <p:txBody>
          <a:bodyPr/>
          <a:lstStyle/>
          <a:p>
            <a:r>
              <a:rPr lang="en-US" dirty="0"/>
              <a:t>2022</a:t>
            </a:r>
          </a:p>
          <a:p>
            <a:endParaRPr lang="en-US" dirty="0"/>
          </a:p>
        </p:txBody>
      </p:sp>
      <p:sp>
        <p:nvSpPr>
          <p:cNvPr id="10" name="Slide Number Placeholder 9">
            <a:extLst>
              <a:ext uri="{FF2B5EF4-FFF2-40B4-BE49-F238E27FC236}">
                <a16:creationId xmlns:a16="http://schemas.microsoft.com/office/drawing/2014/main" id="{D58A120C-AD5B-A14C-8035-4F2F62ED06CE}"/>
              </a:ext>
            </a:extLst>
          </p:cNvPr>
          <p:cNvSpPr>
            <a:spLocks noGrp="1"/>
          </p:cNvSpPr>
          <p:nvPr>
            <p:ph type="sldNum" sz="quarter" idx="12"/>
          </p:nvPr>
        </p:nvSpPr>
        <p:spPr/>
        <p:txBody>
          <a:bodyPr/>
          <a:lstStyle/>
          <a:p>
            <a:fld id="{5DEF7F31-0B8A-474A-B86C-91F381754329}" type="slidenum">
              <a:rPr lang="en-US" smtClean="0"/>
              <a:t>4</a:t>
            </a:fld>
            <a:endParaRPr lang="en-US" dirty="0"/>
          </a:p>
        </p:txBody>
      </p:sp>
      <p:sp>
        <p:nvSpPr>
          <p:cNvPr id="3" name="TextBox 2">
            <a:extLst>
              <a:ext uri="{FF2B5EF4-FFF2-40B4-BE49-F238E27FC236}">
                <a16:creationId xmlns:a16="http://schemas.microsoft.com/office/drawing/2014/main" id="{56DA5308-FEB7-569E-7692-3360BBAA6118}"/>
              </a:ext>
            </a:extLst>
          </p:cNvPr>
          <p:cNvSpPr txBox="1"/>
          <p:nvPr/>
        </p:nvSpPr>
        <p:spPr>
          <a:xfrm>
            <a:off x="5064370" y="984738"/>
            <a:ext cx="6042902" cy="4732594"/>
          </a:xfrm>
          <a:prstGeom prst="rect">
            <a:avLst/>
          </a:prstGeom>
          <a:noFill/>
        </p:spPr>
        <p:txBody>
          <a:bodyPr wrap="square" rtlCol="0">
            <a:spAutoFit/>
          </a:bodyPr>
          <a:lstStyle/>
          <a:p>
            <a:endParaRPr lang="en-US" dirty="0"/>
          </a:p>
        </p:txBody>
      </p:sp>
      <p:pic>
        <p:nvPicPr>
          <p:cNvPr id="13" name="Picture 12">
            <a:extLst>
              <a:ext uri="{FF2B5EF4-FFF2-40B4-BE49-F238E27FC236}">
                <a16:creationId xmlns:a16="http://schemas.microsoft.com/office/drawing/2014/main" id="{983AAA72-E6F1-77A3-0BAB-2EB50250FC63}"/>
              </a:ext>
            </a:extLst>
          </p:cNvPr>
          <p:cNvPicPr>
            <a:picLocks noChangeAspect="1"/>
          </p:cNvPicPr>
          <p:nvPr/>
        </p:nvPicPr>
        <p:blipFill>
          <a:blip r:embed="rId3"/>
          <a:stretch>
            <a:fillRect/>
          </a:stretch>
        </p:blipFill>
        <p:spPr>
          <a:xfrm>
            <a:off x="6790591" y="-2230127"/>
            <a:ext cx="7449141" cy="9932190"/>
          </a:xfrm>
          <a:prstGeom prst="rect">
            <a:avLst/>
          </a:prstGeom>
        </p:spPr>
      </p:pic>
    </p:spTree>
    <p:extLst>
      <p:ext uri="{BB962C8B-B14F-4D97-AF65-F5344CB8AC3E}">
        <p14:creationId xmlns:p14="http://schemas.microsoft.com/office/powerpoint/2010/main" val="260748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26CE-02DE-0A87-8C6A-C177FDC9DC75}"/>
              </a:ext>
            </a:extLst>
          </p:cNvPr>
          <p:cNvSpPr>
            <a:spLocks noGrp="1"/>
          </p:cNvSpPr>
          <p:nvPr>
            <p:ph type="title"/>
          </p:nvPr>
        </p:nvSpPr>
        <p:spPr>
          <a:xfrm>
            <a:off x="258335" y="2810107"/>
            <a:ext cx="6485365" cy="1237786"/>
          </a:xfrm>
        </p:spPr>
        <p:txBody>
          <a:bodyPr>
            <a:normAutofit fontScale="90000"/>
          </a:bodyPr>
          <a:lstStyle/>
          <a:p>
            <a:r>
              <a:rPr lang="en-US" dirty="0"/>
              <a:t>Our current design</a:t>
            </a:r>
            <a:br>
              <a:rPr lang="en-US" dirty="0"/>
            </a:br>
            <a:br>
              <a:rPr lang="en-US" dirty="0"/>
            </a:br>
            <a:r>
              <a:rPr lang="en-US" dirty="0"/>
              <a:t>7 polycrystalline solar panels and a tracker glued to a foam plate</a:t>
            </a:r>
          </a:p>
        </p:txBody>
      </p:sp>
      <p:pic>
        <p:nvPicPr>
          <p:cNvPr id="5" name="Content Placeholder 4" descr="A picture containing person, holding, hand&#10;&#10;Description automatically generated">
            <a:extLst>
              <a:ext uri="{FF2B5EF4-FFF2-40B4-BE49-F238E27FC236}">
                <a16:creationId xmlns:a16="http://schemas.microsoft.com/office/drawing/2014/main" id="{D3E9530B-A0E4-06C4-9001-B070BEA8F3CC}"/>
              </a:ext>
            </a:extLst>
          </p:cNvPr>
          <p:cNvPicPr>
            <a:picLocks noGrp="1" noChangeAspect="1"/>
          </p:cNvPicPr>
          <p:nvPr>
            <p:ph idx="1"/>
          </p:nvPr>
        </p:nvPicPr>
        <p:blipFill>
          <a:blip r:embed="rId2"/>
          <a:stretch>
            <a:fillRect/>
          </a:stretch>
        </p:blipFill>
        <p:spPr>
          <a:xfrm rot="5400000">
            <a:off x="6493083" y="1052295"/>
            <a:ext cx="6067001" cy="4550250"/>
          </a:xfrm>
        </p:spPr>
      </p:pic>
    </p:spTree>
    <p:extLst>
      <p:ext uri="{BB962C8B-B14F-4D97-AF65-F5344CB8AC3E}">
        <p14:creationId xmlns:p14="http://schemas.microsoft.com/office/powerpoint/2010/main" val="963459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cluttered&#10;&#10;Description automatically generated">
            <a:extLst>
              <a:ext uri="{FF2B5EF4-FFF2-40B4-BE49-F238E27FC236}">
                <a16:creationId xmlns:a16="http://schemas.microsoft.com/office/drawing/2014/main" id="{8A07C449-B252-9BD0-65DD-7C48F326BF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375" y="0"/>
            <a:ext cx="5135249" cy="6858000"/>
          </a:xfrm>
          <a:prstGeom prst="rect">
            <a:avLst/>
          </a:prstGeom>
        </p:spPr>
      </p:pic>
    </p:spTree>
    <p:extLst>
      <p:ext uri="{BB962C8B-B14F-4D97-AF65-F5344CB8AC3E}">
        <p14:creationId xmlns:p14="http://schemas.microsoft.com/office/powerpoint/2010/main" val="2934123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B908E8DC-1025-4FCC-873D-DC5C2ADEF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AE89890-9336-C83E-C601-C7BED0149CE4}"/>
              </a:ext>
            </a:extLst>
          </p:cNvPr>
          <p:cNvSpPr txBox="1"/>
          <p:nvPr/>
        </p:nvSpPr>
        <p:spPr>
          <a:xfrm>
            <a:off x="390147" y="1881273"/>
            <a:ext cx="4274607" cy="3095445"/>
          </a:xfrm>
          <a:prstGeom prst="rect">
            <a:avLst/>
          </a:prstGeom>
        </p:spPr>
        <p:txBody>
          <a:bodyPr vert="horz" lIns="91440" tIns="45720" rIns="91440" bIns="45720" rtlCol="0" anchor="t">
            <a:normAutofit/>
          </a:bodyPr>
          <a:lstStyle/>
          <a:p>
            <a:pPr>
              <a:lnSpc>
                <a:spcPct val="90000"/>
              </a:lnSpc>
              <a:spcAft>
                <a:spcPts val="600"/>
              </a:spcAft>
            </a:pPr>
            <a:endParaRPr lang="en-US" dirty="0"/>
          </a:p>
          <a:p>
            <a:pPr>
              <a:lnSpc>
                <a:spcPct val="90000"/>
              </a:lnSpc>
              <a:spcAft>
                <a:spcPts val="600"/>
              </a:spcAft>
            </a:pPr>
            <a:r>
              <a:rPr lang="en-US" sz="2400" dirty="0"/>
              <a:t>The Launch – </a:t>
            </a:r>
          </a:p>
          <a:p>
            <a:pPr>
              <a:lnSpc>
                <a:spcPct val="90000"/>
              </a:lnSpc>
              <a:spcAft>
                <a:spcPts val="600"/>
              </a:spcAft>
            </a:pPr>
            <a:endParaRPr lang="en-US" sz="2400" dirty="0"/>
          </a:p>
          <a:p>
            <a:pPr>
              <a:lnSpc>
                <a:spcPct val="90000"/>
              </a:lnSpc>
              <a:spcAft>
                <a:spcPts val="600"/>
              </a:spcAft>
            </a:pPr>
            <a:r>
              <a:rPr lang="en-US" sz="2400" dirty="0"/>
              <a:t>Don KK9H and Michael AA6DY</a:t>
            </a:r>
          </a:p>
          <a:p>
            <a:pPr>
              <a:lnSpc>
                <a:spcPct val="90000"/>
              </a:lnSpc>
              <a:spcAft>
                <a:spcPts val="600"/>
              </a:spcAft>
            </a:pPr>
            <a:r>
              <a:rPr lang="en-US" sz="2400" dirty="0"/>
              <a:t>Unwinding the antenna from the package transport system (PTS)</a:t>
            </a:r>
          </a:p>
        </p:txBody>
      </p:sp>
      <p:pic>
        <p:nvPicPr>
          <p:cNvPr id="4" name="Picture 3" descr="A picture containing blue, outdoor, person, throwing&#10;&#10;Description automatically generated">
            <a:extLst>
              <a:ext uri="{FF2B5EF4-FFF2-40B4-BE49-F238E27FC236}">
                <a16:creationId xmlns:a16="http://schemas.microsoft.com/office/drawing/2014/main" id="{331744FF-F9F3-B664-5D76-E9C6AF651D13}"/>
              </a:ext>
            </a:extLst>
          </p:cNvPr>
          <p:cNvPicPr>
            <a:picLocks noChangeAspect="1"/>
          </p:cNvPicPr>
          <p:nvPr/>
        </p:nvPicPr>
        <p:blipFill rotWithShape="1">
          <a:blip r:embed="rId3"/>
          <a:srcRect t="9835" r="3" b="11543"/>
          <a:stretch/>
        </p:blipFill>
        <p:spPr>
          <a:xfrm rot="5400000">
            <a:off x="4094243" y="1817150"/>
            <a:ext cx="5445836" cy="3211333"/>
          </a:xfrm>
          <a:prstGeom prst="rect">
            <a:avLst/>
          </a:prstGeom>
        </p:spPr>
      </p:pic>
      <p:pic>
        <p:nvPicPr>
          <p:cNvPr id="6" name="Picture 5" descr="A picture containing grass, outdoor, sky, field&#10;&#10;Description automatically generated">
            <a:extLst>
              <a:ext uri="{FF2B5EF4-FFF2-40B4-BE49-F238E27FC236}">
                <a16:creationId xmlns:a16="http://schemas.microsoft.com/office/drawing/2014/main" id="{30AEB59E-9085-C145-2E8B-919666464CBC}"/>
              </a:ext>
            </a:extLst>
          </p:cNvPr>
          <p:cNvPicPr>
            <a:picLocks noChangeAspect="1"/>
          </p:cNvPicPr>
          <p:nvPr/>
        </p:nvPicPr>
        <p:blipFill rotWithShape="1">
          <a:blip r:embed="rId4"/>
          <a:srcRect t="19873" r="-1" b="-1"/>
          <a:stretch/>
        </p:blipFill>
        <p:spPr>
          <a:xfrm>
            <a:off x="8535080" y="699899"/>
            <a:ext cx="3211333" cy="5445836"/>
          </a:xfrm>
          <a:prstGeom prst="rect">
            <a:avLst/>
          </a:prstGeom>
        </p:spPr>
      </p:pic>
      <p:cxnSp>
        <p:nvCxnSpPr>
          <p:cNvPr id="17" name="Straight Connector 16">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B57D9A5-B0E6-43E8-854F-D4931B715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47856" y="706072"/>
            <a:ext cx="445586" cy="5445849"/>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21" name="Straight Connector 20">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6320"/>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83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2EB3C-87A4-7F6B-EF0D-5C59B9A993E9}"/>
              </a:ext>
            </a:extLst>
          </p:cNvPr>
          <p:cNvSpPr txBox="1"/>
          <p:nvPr/>
        </p:nvSpPr>
        <p:spPr>
          <a:xfrm>
            <a:off x="5076329" y="2921168"/>
            <a:ext cx="2039341" cy="1015663"/>
          </a:xfrm>
          <a:prstGeom prst="rect">
            <a:avLst/>
          </a:prstGeom>
          <a:noFill/>
        </p:spPr>
        <p:txBody>
          <a:bodyPr wrap="none" rtlCol="0">
            <a:spAutoFit/>
          </a:bodyPr>
          <a:lstStyle/>
          <a:p>
            <a:r>
              <a:rPr lang="en-US" sz="6000" dirty="0"/>
              <a:t>Icarus</a:t>
            </a:r>
          </a:p>
        </p:txBody>
      </p:sp>
    </p:spTree>
    <p:extLst>
      <p:ext uri="{BB962C8B-B14F-4D97-AF65-F5344CB8AC3E}">
        <p14:creationId xmlns:p14="http://schemas.microsoft.com/office/powerpoint/2010/main" val="3347736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holding, hand, cellphone&#10;&#10;Description automatically generated">
            <a:extLst>
              <a:ext uri="{FF2B5EF4-FFF2-40B4-BE49-F238E27FC236}">
                <a16:creationId xmlns:a16="http://schemas.microsoft.com/office/drawing/2014/main" id="{D1B2C954-46FA-38DB-7116-4546E1F561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5934" y="0"/>
            <a:ext cx="5140132" cy="6858000"/>
          </a:xfrm>
          <a:prstGeom prst="rect">
            <a:avLst/>
          </a:prstGeom>
        </p:spPr>
      </p:pic>
    </p:spTree>
    <p:extLst>
      <p:ext uri="{BB962C8B-B14F-4D97-AF65-F5344CB8AC3E}">
        <p14:creationId xmlns:p14="http://schemas.microsoft.com/office/powerpoint/2010/main" val="2814450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 outdoor, sky, person&#10;&#10;Description automatically generated">
            <a:extLst>
              <a:ext uri="{FF2B5EF4-FFF2-40B4-BE49-F238E27FC236}">
                <a16:creationId xmlns:a16="http://schemas.microsoft.com/office/drawing/2014/main" id="{9006523F-F894-37D4-E9AE-114D1F9EF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552" y="0"/>
            <a:ext cx="5144895" cy="6858000"/>
          </a:xfrm>
          <a:prstGeom prst="rect">
            <a:avLst/>
          </a:prstGeom>
        </p:spPr>
      </p:pic>
      <p:sp>
        <p:nvSpPr>
          <p:cNvPr id="2" name="TextBox 1">
            <a:extLst>
              <a:ext uri="{FF2B5EF4-FFF2-40B4-BE49-F238E27FC236}">
                <a16:creationId xmlns:a16="http://schemas.microsoft.com/office/drawing/2014/main" id="{72632ED7-B320-0693-6279-CFB061890907}"/>
              </a:ext>
            </a:extLst>
          </p:cNvPr>
          <p:cNvSpPr txBox="1"/>
          <p:nvPr/>
        </p:nvSpPr>
        <p:spPr>
          <a:xfrm>
            <a:off x="832022" y="2677297"/>
            <a:ext cx="2158313" cy="2031325"/>
          </a:xfrm>
          <a:prstGeom prst="rect">
            <a:avLst/>
          </a:prstGeom>
          <a:noFill/>
        </p:spPr>
        <p:txBody>
          <a:bodyPr wrap="square" rtlCol="0">
            <a:spAutoFit/>
          </a:bodyPr>
          <a:lstStyle/>
          <a:p>
            <a:r>
              <a:rPr lang="en-US" dirty="0"/>
              <a:t>John, W9BLN checking wind speed</a:t>
            </a:r>
          </a:p>
          <a:p>
            <a:endParaRPr lang="en-US" dirty="0"/>
          </a:p>
          <a:p>
            <a:r>
              <a:rPr lang="en-US" dirty="0"/>
              <a:t>BTW – </a:t>
            </a:r>
          </a:p>
          <a:p>
            <a:r>
              <a:rPr lang="en-US" dirty="0"/>
              <a:t>John’s call is: </a:t>
            </a:r>
          </a:p>
          <a:p>
            <a:r>
              <a:rPr lang="en-US" dirty="0"/>
              <a:t>W9B a L loo N</a:t>
            </a:r>
          </a:p>
          <a:p>
            <a:r>
              <a:rPr lang="en-US" dirty="0"/>
              <a:t>how cool</a:t>
            </a:r>
          </a:p>
        </p:txBody>
      </p:sp>
    </p:spTree>
    <p:extLst>
      <p:ext uri="{BB962C8B-B14F-4D97-AF65-F5344CB8AC3E}">
        <p14:creationId xmlns:p14="http://schemas.microsoft.com/office/powerpoint/2010/main" val="5893129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ky, outdoor, transport&#10;&#10;Description automatically generated">
            <a:extLst>
              <a:ext uri="{FF2B5EF4-FFF2-40B4-BE49-F238E27FC236}">
                <a16:creationId xmlns:a16="http://schemas.microsoft.com/office/drawing/2014/main" id="{74FC6934-73CD-268B-DBE6-2FBEF5CFDA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7919880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ss, outdoor, field&#10;&#10;Description automatically generated">
            <a:extLst>
              <a:ext uri="{FF2B5EF4-FFF2-40B4-BE49-F238E27FC236}">
                <a16:creationId xmlns:a16="http://schemas.microsoft.com/office/drawing/2014/main" id="{0ED8BED4-20A1-A244-4290-57D830CB57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496" y="0"/>
            <a:ext cx="5145008" cy="6858000"/>
          </a:xfrm>
          <a:prstGeom prst="rect">
            <a:avLst/>
          </a:prstGeom>
        </p:spPr>
      </p:pic>
      <p:sp>
        <p:nvSpPr>
          <p:cNvPr id="2" name="TextBox 1">
            <a:extLst>
              <a:ext uri="{FF2B5EF4-FFF2-40B4-BE49-F238E27FC236}">
                <a16:creationId xmlns:a16="http://schemas.microsoft.com/office/drawing/2014/main" id="{A636D29C-2C87-2FC7-43D8-E8329C903920}"/>
              </a:ext>
            </a:extLst>
          </p:cNvPr>
          <p:cNvSpPr txBox="1"/>
          <p:nvPr/>
        </p:nvSpPr>
        <p:spPr>
          <a:xfrm>
            <a:off x="1273215" y="2546430"/>
            <a:ext cx="1258678" cy="369332"/>
          </a:xfrm>
          <a:prstGeom prst="rect">
            <a:avLst/>
          </a:prstGeom>
          <a:noFill/>
        </p:spPr>
        <p:txBody>
          <a:bodyPr wrap="none" rtlCol="0">
            <a:spAutoFit/>
          </a:bodyPr>
          <a:lstStyle/>
          <a:p>
            <a:r>
              <a:rPr lang="en-US" dirty="0"/>
              <a:t>The Launch</a:t>
            </a:r>
          </a:p>
        </p:txBody>
      </p:sp>
    </p:spTree>
    <p:extLst>
      <p:ext uri="{BB962C8B-B14F-4D97-AF65-F5344CB8AC3E}">
        <p14:creationId xmlns:p14="http://schemas.microsoft.com/office/powerpoint/2010/main" val="31808365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2EB3C-87A4-7F6B-EF0D-5C59B9A993E9}"/>
              </a:ext>
            </a:extLst>
          </p:cNvPr>
          <p:cNvSpPr txBox="1"/>
          <p:nvPr/>
        </p:nvSpPr>
        <p:spPr>
          <a:xfrm>
            <a:off x="2612739" y="2921168"/>
            <a:ext cx="6966522" cy="1015663"/>
          </a:xfrm>
          <a:prstGeom prst="rect">
            <a:avLst/>
          </a:prstGeom>
          <a:noFill/>
        </p:spPr>
        <p:txBody>
          <a:bodyPr wrap="none" rtlCol="0">
            <a:spAutoFit/>
          </a:bodyPr>
          <a:lstStyle/>
          <a:p>
            <a:r>
              <a:rPr lang="en-US" sz="6000" dirty="0"/>
              <a:t>Future Improvements</a:t>
            </a:r>
          </a:p>
        </p:txBody>
      </p:sp>
    </p:spTree>
    <p:extLst>
      <p:ext uri="{BB962C8B-B14F-4D97-AF65-F5344CB8AC3E}">
        <p14:creationId xmlns:p14="http://schemas.microsoft.com/office/powerpoint/2010/main" val="20650976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2EB3C-87A4-7F6B-EF0D-5C59B9A993E9}"/>
              </a:ext>
            </a:extLst>
          </p:cNvPr>
          <p:cNvSpPr txBox="1"/>
          <p:nvPr/>
        </p:nvSpPr>
        <p:spPr>
          <a:xfrm>
            <a:off x="0" y="2921167"/>
            <a:ext cx="4041491" cy="1015663"/>
          </a:xfrm>
          <a:prstGeom prst="rect">
            <a:avLst/>
          </a:prstGeom>
          <a:noFill/>
        </p:spPr>
        <p:txBody>
          <a:bodyPr wrap="none" rtlCol="0">
            <a:spAutoFit/>
          </a:bodyPr>
          <a:lstStyle/>
          <a:p>
            <a:r>
              <a:rPr lang="en-US" sz="6000" dirty="0"/>
              <a:t>More Power</a:t>
            </a:r>
          </a:p>
        </p:txBody>
      </p:sp>
      <p:pic>
        <p:nvPicPr>
          <p:cNvPr id="4" name="Picture 3">
            <a:extLst>
              <a:ext uri="{FF2B5EF4-FFF2-40B4-BE49-F238E27FC236}">
                <a16:creationId xmlns:a16="http://schemas.microsoft.com/office/drawing/2014/main" id="{10B89549-E28F-2CE3-D16E-29348FB34CE0}"/>
              </a:ext>
            </a:extLst>
          </p:cNvPr>
          <p:cNvPicPr>
            <a:picLocks noChangeAspect="1"/>
          </p:cNvPicPr>
          <p:nvPr/>
        </p:nvPicPr>
        <p:blipFill rotWithShape="1">
          <a:blip r:embed="rId2"/>
          <a:srcRect l="19817" r="16597"/>
          <a:stretch/>
        </p:blipFill>
        <p:spPr>
          <a:xfrm rot="5400000">
            <a:off x="4718491" y="-615508"/>
            <a:ext cx="6858002" cy="8089015"/>
          </a:xfrm>
          <a:prstGeom prst="rect">
            <a:avLst/>
          </a:prstGeom>
        </p:spPr>
      </p:pic>
    </p:spTree>
    <p:extLst>
      <p:ext uri="{BB962C8B-B14F-4D97-AF65-F5344CB8AC3E}">
        <p14:creationId xmlns:p14="http://schemas.microsoft.com/office/powerpoint/2010/main" val="2495774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8F3E-D8A4-5B31-1A84-D5848D1F7E54}"/>
              </a:ext>
            </a:extLst>
          </p:cNvPr>
          <p:cNvSpPr>
            <a:spLocks noGrp="1"/>
          </p:cNvSpPr>
          <p:nvPr>
            <p:ph type="title"/>
          </p:nvPr>
        </p:nvSpPr>
        <p:spPr>
          <a:xfrm>
            <a:off x="372207" y="382709"/>
            <a:ext cx="3452661" cy="5886206"/>
          </a:xfrm>
        </p:spPr>
        <p:txBody>
          <a:bodyPr>
            <a:normAutofit/>
          </a:bodyPr>
          <a:lstStyle/>
          <a:p>
            <a:pPr algn="ctr"/>
            <a:r>
              <a:rPr lang="en-US" dirty="0"/>
              <a:t>Fly and track a small mylar balloon around the world</a:t>
            </a:r>
          </a:p>
        </p:txBody>
      </p:sp>
      <p:pic>
        <p:nvPicPr>
          <p:cNvPr id="5" name="Content Placeholder 4" descr="A picture containing sky, outdoor, flying, day&#10;&#10;Description automatically generated">
            <a:extLst>
              <a:ext uri="{FF2B5EF4-FFF2-40B4-BE49-F238E27FC236}">
                <a16:creationId xmlns:a16="http://schemas.microsoft.com/office/drawing/2014/main" id="{73C4863B-5AE3-96E7-0E0A-7A9C1BE02D9C}"/>
              </a:ext>
            </a:extLst>
          </p:cNvPr>
          <p:cNvPicPr>
            <a:picLocks noGrp="1" noChangeAspect="1"/>
          </p:cNvPicPr>
          <p:nvPr>
            <p:ph idx="1"/>
          </p:nvPr>
        </p:nvPicPr>
        <p:blipFill>
          <a:blip r:embed="rId3"/>
          <a:stretch>
            <a:fillRect/>
          </a:stretch>
        </p:blipFill>
        <p:spPr>
          <a:xfrm>
            <a:off x="3824868" y="0"/>
            <a:ext cx="4557714" cy="6858000"/>
          </a:xfrm>
        </p:spPr>
      </p:pic>
      <p:sp>
        <p:nvSpPr>
          <p:cNvPr id="6" name="TextBox 5">
            <a:extLst>
              <a:ext uri="{FF2B5EF4-FFF2-40B4-BE49-F238E27FC236}">
                <a16:creationId xmlns:a16="http://schemas.microsoft.com/office/drawing/2014/main" id="{1D997BE8-C182-00F4-B9F7-C3D483B6C4B8}"/>
              </a:ext>
            </a:extLst>
          </p:cNvPr>
          <p:cNvSpPr txBox="1"/>
          <p:nvPr/>
        </p:nvSpPr>
        <p:spPr>
          <a:xfrm>
            <a:off x="9135208" y="2690336"/>
            <a:ext cx="2866292" cy="2554545"/>
          </a:xfrm>
          <a:prstGeom prst="rect">
            <a:avLst/>
          </a:prstGeom>
          <a:noFill/>
        </p:spPr>
        <p:txBody>
          <a:bodyPr wrap="square" rtlCol="0">
            <a:spAutoFit/>
          </a:bodyPr>
          <a:lstStyle/>
          <a:p>
            <a:pPr marL="285750" indent="-285750">
              <a:buFont typeface="Arial" panose="020B0604020202020204" pitchFamily="34" charset="0"/>
              <a:buChar char="•"/>
            </a:pPr>
            <a:r>
              <a:rPr lang="en-US" sz="3200" dirty="0"/>
              <a:t>Party balloon</a:t>
            </a:r>
          </a:p>
          <a:p>
            <a:pPr marL="285750" indent="-285750">
              <a:buFont typeface="Arial" panose="020B0604020202020204" pitchFamily="34" charset="0"/>
              <a:buChar char="•"/>
            </a:pPr>
            <a:r>
              <a:rPr lang="en-US" sz="3200" dirty="0"/>
              <a:t>a tracker</a:t>
            </a:r>
          </a:p>
          <a:p>
            <a:pPr marL="285750" indent="-285750">
              <a:buFont typeface="Arial" panose="020B0604020202020204" pitchFamily="34" charset="0"/>
              <a:buChar char="•"/>
            </a:pPr>
            <a:r>
              <a:rPr lang="en-US" sz="3200" dirty="0"/>
              <a:t>solar panels </a:t>
            </a:r>
          </a:p>
          <a:p>
            <a:pPr marL="285750" indent="-285750">
              <a:buFont typeface="Arial" panose="020B0604020202020204" pitchFamily="34" charset="0"/>
              <a:buChar char="•"/>
            </a:pPr>
            <a:r>
              <a:rPr lang="en-US" sz="3200" dirty="0"/>
              <a:t>33’ dipole antenna</a:t>
            </a:r>
          </a:p>
        </p:txBody>
      </p:sp>
    </p:spTree>
    <p:extLst>
      <p:ext uri="{BB962C8B-B14F-4D97-AF65-F5344CB8AC3E}">
        <p14:creationId xmlns:p14="http://schemas.microsoft.com/office/powerpoint/2010/main" val="37884855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2EB3C-87A4-7F6B-EF0D-5C59B9A993E9}"/>
              </a:ext>
            </a:extLst>
          </p:cNvPr>
          <p:cNvSpPr txBox="1"/>
          <p:nvPr/>
        </p:nvSpPr>
        <p:spPr>
          <a:xfrm>
            <a:off x="2922791" y="177968"/>
            <a:ext cx="6346417" cy="1015663"/>
          </a:xfrm>
          <a:prstGeom prst="rect">
            <a:avLst/>
          </a:prstGeom>
          <a:noFill/>
        </p:spPr>
        <p:txBody>
          <a:bodyPr wrap="none" rtlCol="0">
            <a:spAutoFit/>
          </a:bodyPr>
          <a:lstStyle/>
          <a:p>
            <a:r>
              <a:rPr lang="en-US" sz="6000" dirty="0"/>
              <a:t>Why do we do this?</a:t>
            </a:r>
          </a:p>
        </p:txBody>
      </p:sp>
      <p:sp>
        <p:nvSpPr>
          <p:cNvPr id="3" name="TextBox 2">
            <a:extLst>
              <a:ext uri="{FF2B5EF4-FFF2-40B4-BE49-F238E27FC236}">
                <a16:creationId xmlns:a16="http://schemas.microsoft.com/office/drawing/2014/main" id="{0EA12395-6857-9156-E4BC-1280E41E3787}"/>
              </a:ext>
            </a:extLst>
          </p:cNvPr>
          <p:cNvSpPr txBox="1"/>
          <p:nvPr/>
        </p:nvSpPr>
        <p:spPr>
          <a:xfrm>
            <a:off x="1068661" y="1099596"/>
            <a:ext cx="10054676" cy="6001643"/>
          </a:xfrm>
          <a:prstGeom prst="rect">
            <a:avLst/>
          </a:prstGeom>
          <a:noFill/>
        </p:spPr>
        <p:txBody>
          <a:bodyPr wrap="none" rtlCol="0">
            <a:spAutoFit/>
          </a:bodyPr>
          <a:lstStyle/>
          <a:p>
            <a:r>
              <a:rPr lang="en-US" sz="1200" dirty="0"/>
              <a:t>Cary Willis KD9ITO, 1</a:t>
            </a:r>
            <a:r>
              <a:rPr lang="en-US" sz="1200" baseline="30000" dirty="0"/>
              <a:t>st</a:t>
            </a:r>
            <a:r>
              <a:rPr lang="en-US" sz="1200" dirty="0"/>
              <a:t> 9/25/21 didn’t leave Glencoe Beach (but did go up – very exciting).  Qualex, Helium, </a:t>
            </a:r>
            <a:r>
              <a:rPr lang="en-US" sz="1200" dirty="0" err="1"/>
              <a:t>Zachtek</a:t>
            </a:r>
            <a:endParaRPr lang="en-US" sz="1200" dirty="0"/>
          </a:p>
          <a:p>
            <a:r>
              <a:rPr lang="en-US" sz="1200" dirty="0"/>
              <a:t>Michael Seedman AA6DY, 10/2/21 - 1 day to Michigan, Qualex, Helium, </a:t>
            </a:r>
            <a:r>
              <a:rPr lang="en-US" sz="1200" dirty="0" err="1"/>
              <a:t>Zachtek</a:t>
            </a:r>
            <a:endParaRPr lang="en-US" sz="1200" dirty="0"/>
          </a:p>
          <a:p>
            <a:r>
              <a:rPr lang="en-US" sz="1200" dirty="0"/>
              <a:t>Bob Berg KD9RDU, 10/23/21 – 1 day to Maryland Qualex, Helium, </a:t>
            </a:r>
            <a:r>
              <a:rPr lang="en-US" sz="1200" dirty="0" err="1"/>
              <a:t>Zachtek</a:t>
            </a:r>
            <a:endParaRPr lang="en-US" sz="1200" dirty="0"/>
          </a:p>
          <a:p>
            <a:r>
              <a:rPr lang="en-US" sz="1200" dirty="0"/>
              <a:t>Cary Willis KD9ITO, 10/23/21 – Ft Wayne Indiana – Qualex, Helium, </a:t>
            </a:r>
            <a:r>
              <a:rPr lang="en-US" sz="1200" dirty="0" err="1"/>
              <a:t>Zachtek</a:t>
            </a:r>
            <a:endParaRPr lang="en-US" sz="1200" dirty="0"/>
          </a:p>
          <a:p>
            <a:r>
              <a:rPr lang="en-US" sz="1200" dirty="0"/>
              <a:t>Jason Berg KD9CFM, 11/7/21 – Indiana Qualex, Helium, </a:t>
            </a:r>
            <a:r>
              <a:rPr lang="en-US" sz="1200" dirty="0" err="1"/>
              <a:t>Zachtek</a:t>
            </a:r>
            <a:endParaRPr lang="en-US" sz="1200" dirty="0"/>
          </a:p>
          <a:p>
            <a:r>
              <a:rPr lang="en-US" sz="1200" dirty="0"/>
              <a:t>Doug Mulley KD9TPM  11/23/21 – Indiana Qualex, Helium, </a:t>
            </a:r>
            <a:r>
              <a:rPr lang="en-US" sz="1200" dirty="0" err="1"/>
              <a:t>Zachtek</a:t>
            </a:r>
            <a:endParaRPr lang="en-US" sz="1200" dirty="0"/>
          </a:p>
          <a:p>
            <a:r>
              <a:rPr lang="en-US" sz="1200" dirty="0"/>
              <a:t>Casey KV3T – 12/12/21 – our first tree! looking up at the tree Qualex, Helium, </a:t>
            </a:r>
            <a:r>
              <a:rPr lang="en-US" sz="1200" dirty="0" err="1"/>
              <a:t>Zachtek</a:t>
            </a:r>
            <a:endParaRPr lang="en-US" sz="1200" dirty="0"/>
          </a:p>
          <a:p>
            <a:r>
              <a:rPr lang="en-US" sz="1200" dirty="0"/>
              <a:t>Elizabeth </a:t>
            </a:r>
            <a:r>
              <a:rPr lang="en-US" sz="1200" dirty="0" err="1"/>
              <a:t>Ziemer</a:t>
            </a:r>
            <a:r>
              <a:rPr lang="en-US" sz="1200" dirty="0"/>
              <a:t> KD9ORR, 12/22/21 - 19 days – 8 days cruising the </a:t>
            </a:r>
            <a:r>
              <a:rPr lang="en-US" sz="1200" dirty="0" err="1"/>
              <a:t>marshall</a:t>
            </a:r>
            <a:r>
              <a:rPr lang="en-US" sz="1200" dirty="0"/>
              <a:t> islands.  Chinese Pancake, Hydrogen, </a:t>
            </a:r>
            <a:r>
              <a:rPr lang="en-US" sz="1200" dirty="0" err="1"/>
              <a:t>Zachtek</a:t>
            </a:r>
            <a:endParaRPr lang="en-US" sz="1200" dirty="0"/>
          </a:p>
          <a:p>
            <a:r>
              <a:rPr lang="en-US" sz="1200" dirty="0"/>
              <a:t>Casey KV3T – 1/16/22 no transmission received Chinese Pancake, Hydrogen, </a:t>
            </a:r>
            <a:r>
              <a:rPr lang="en-US" sz="1200" dirty="0" err="1"/>
              <a:t>Zachtek</a:t>
            </a:r>
            <a:endParaRPr lang="en-US" sz="1200" dirty="0"/>
          </a:p>
          <a:p>
            <a:r>
              <a:rPr lang="en-US" sz="1200" dirty="0"/>
              <a:t>Burt </a:t>
            </a:r>
            <a:r>
              <a:rPr lang="en-US" sz="1200" dirty="0" err="1"/>
              <a:t>Krain</a:t>
            </a:r>
            <a:r>
              <a:rPr lang="en-US" sz="1200" dirty="0"/>
              <a:t> KR9T, 11</a:t>
            </a:r>
            <a:r>
              <a:rPr lang="en-US" sz="1200" baseline="30000" dirty="0"/>
              <a:t>th</a:t>
            </a:r>
            <a:r>
              <a:rPr lang="en-US" sz="1200" dirty="0"/>
              <a:t> 1/26/22 - 10 days to Alaska – Double Chinese Pancake, Hydrogen, </a:t>
            </a:r>
            <a:r>
              <a:rPr lang="en-US" sz="1200" dirty="0" err="1"/>
              <a:t>Zachtek</a:t>
            </a:r>
            <a:endParaRPr lang="en-US" sz="1200" dirty="0"/>
          </a:p>
          <a:p>
            <a:r>
              <a:rPr lang="en-US" sz="1200" dirty="0" err="1"/>
              <a:t>Happ</a:t>
            </a:r>
            <a:r>
              <a:rPr lang="en-US" sz="1200" dirty="0"/>
              <a:t> Holly KC9RP - 2/8/22 – 3 days to Novia Scotia Chinese Pancake, Hydrogen, </a:t>
            </a:r>
            <a:r>
              <a:rPr lang="en-US" sz="1200" dirty="0" err="1"/>
              <a:t>Zachtek</a:t>
            </a:r>
            <a:endParaRPr lang="en-US" sz="1200" dirty="0"/>
          </a:p>
          <a:p>
            <a:r>
              <a:rPr lang="en-US" sz="1200" dirty="0"/>
              <a:t>Don, KK9H – 4/1/22 2 days - Novia Scotia Chinese Pancake, Hydrogen, </a:t>
            </a:r>
            <a:r>
              <a:rPr lang="en-US" sz="1200" dirty="0" err="1"/>
              <a:t>Zachtek</a:t>
            </a:r>
            <a:endParaRPr lang="en-US" sz="1200" dirty="0"/>
          </a:p>
          <a:p>
            <a:r>
              <a:rPr lang="en-US" sz="1200" dirty="0"/>
              <a:t>KD9ITO – 4/15/22 Chinese Pancake, Hydrogen, </a:t>
            </a:r>
            <a:r>
              <a:rPr lang="en-US" sz="1200" dirty="0" err="1"/>
              <a:t>Zachtek</a:t>
            </a:r>
            <a:endParaRPr lang="en-US" sz="1200" dirty="0"/>
          </a:p>
          <a:p>
            <a:r>
              <a:rPr lang="en-US" sz="1200" dirty="0"/>
              <a:t>Don, KK9H – 5/4/22 – 1 day - East Coast Chinese Pancake, Hydrogen, </a:t>
            </a:r>
            <a:r>
              <a:rPr lang="en-US" sz="1200" dirty="0" err="1"/>
              <a:t>Zachtek</a:t>
            </a:r>
            <a:endParaRPr lang="en-US" sz="1200" dirty="0"/>
          </a:p>
          <a:p>
            <a:r>
              <a:rPr lang="en-US" sz="1200" dirty="0"/>
              <a:t>AA6DY – 5/4/22 – no transmission received Chinese Pancake, Hydrogen, </a:t>
            </a:r>
            <a:r>
              <a:rPr lang="en-US" sz="1200" dirty="0" err="1"/>
              <a:t>Zachtek</a:t>
            </a:r>
            <a:endParaRPr lang="en-US" sz="1200" dirty="0"/>
          </a:p>
          <a:p>
            <a:r>
              <a:rPr lang="en-US" sz="1200" dirty="0"/>
              <a:t>AA6DY – 6/11/22 – no transmission received SAG Balloon, Hydrogen, U4B tracker</a:t>
            </a:r>
          </a:p>
          <a:p>
            <a:r>
              <a:rPr lang="en-US" sz="1200" dirty="0"/>
              <a:t>KD9ITO – 6/11/22 – no transmission received SAG Balloon, Hydrogen, </a:t>
            </a:r>
            <a:r>
              <a:rPr lang="en-US" sz="1200" dirty="0" err="1"/>
              <a:t>Zachtek</a:t>
            </a:r>
            <a:endParaRPr lang="en-US" sz="1200" dirty="0"/>
          </a:p>
          <a:p>
            <a:r>
              <a:rPr lang="en-US" sz="1200" dirty="0"/>
              <a:t>John Walsh – 6/19/22 W9BLN – 10 day flight to Gulf of Mexico and up to Novia Scotia  U4B tracker, Pancake, Hydrogen</a:t>
            </a:r>
          </a:p>
          <a:p>
            <a:r>
              <a:rPr lang="en-US" sz="1200" dirty="0"/>
              <a:t>Stewart Spies 6/19/22 KB9LM – 10 day flight to Gulf of Mexico, then on to Mexico drinking margaritas from the top of a tree Pancake, Hydrogen NIBBB Tracker</a:t>
            </a:r>
          </a:p>
          <a:p>
            <a:r>
              <a:rPr lang="en-US" sz="1200" dirty="0"/>
              <a:t>Doug Mulley – KD9TPM 7/31/22.  10 days, Around the World to North Pacific Ocean. Pancake balloon, Hydrogen, NIBBB Tracker, ICARUS</a:t>
            </a:r>
          </a:p>
          <a:p>
            <a:r>
              <a:rPr lang="en-US" sz="1200" dirty="0"/>
              <a:t>Jim </a:t>
            </a:r>
            <a:r>
              <a:rPr lang="en-US" sz="1200" dirty="0" err="1"/>
              <a:t>Janiak</a:t>
            </a:r>
            <a:r>
              <a:rPr lang="en-US" sz="1200" dirty="0"/>
              <a:t> – KD9UQB 7/31/22.  No transmission received, SAG balloon, Hydrogen NIBBB Tracker, ICARUS</a:t>
            </a:r>
          </a:p>
          <a:p>
            <a:r>
              <a:rPr lang="en-US" sz="1200" dirty="0"/>
              <a:t>Jim </a:t>
            </a:r>
            <a:r>
              <a:rPr lang="en-US" sz="1200" dirty="0" err="1"/>
              <a:t>Janiak</a:t>
            </a:r>
            <a:r>
              <a:rPr lang="en-US" sz="1200" dirty="0"/>
              <a:t> – KD9UQB 9/3/22. No transmission received, Yokohama, Hydrogen NIBBB Tracker, ICARUS</a:t>
            </a:r>
          </a:p>
          <a:p>
            <a:r>
              <a:rPr lang="en-US" sz="1200" dirty="0"/>
              <a:t>Michael Seedman – AA6DY 9/3/22 – MIA over Moldovia, could be over </a:t>
            </a:r>
            <a:r>
              <a:rPr lang="en-US" sz="1200" dirty="0" err="1"/>
              <a:t>china</a:t>
            </a:r>
            <a:r>
              <a:rPr lang="en-US" sz="1200" dirty="0"/>
              <a:t>, Yokohama, Hydrogen NIBBB Tracker, ICARUS</a:t>
            </a:r>
          </a:p>
          <a:p>
            <a:r>
              <a:rPr lang="en-US" sz="1200" dirty="0"/>
              <a:t>Bill </a:t>
            </a:r>
            <a:r>
              <a:rPr lang="en-US" sz="1200" dirty="0" err="1"/>
              <a:t>Fiely</a:t>
            </a:r>
            <a:endParaRPr lang="en-US" sz="1200" dirty="0"/>
          </a:p>
          <a:p>
            <a:r>
              <a:rPr lang="en-US" sz="1200" dirty="0"/>
              <a:t>Henry </a:t>
            </a:r>
            <a:r>
              <a:rPr lang="en-US" sz="1200" dirty="0" err="1"/>
              <a:t>Fiely</a:t>
            </a:r>
            <a:r>
              <a:rPr lang="en-US" sz="1200" dirty="0"/>
              <a:t> KD9SRZ Tech License</a:t>
            </a:r>
          </a:p>
          <a:p>
            <a:r>
              <a:rPr lang="en-US" sz="1200" dirty="0"/>
              <a:t>Noah Berg KD9RDT Tech License</a:t>
            </a:r>
          </a:p>
          <a:p>
            <a:r>
              <a:rPr lang="en-US" sz="1200" dirty="0"/>
              <a:t>Wendy Berg KD9RDV Tech License</a:t>
            </a:r>
          </a:p>
          <a:p>
            <a:r>
              <a:rPr lang="en-US" sz="1200" dirty="0"/>
              <a:t>Kelsi Mulley KE9LSI General License</a:t>
            </a:r>
          </a:p>
          <a:p>
            <a:r>
              <a:rPr lang="en-US" sz="1200" dirty="0" err="1"/>
              <a:t>Gordie</a:t>
            </a:r>
            <a:r>
              <a:rPr lang="en-US" sz="1200" dirty="0"/>
              <a:t> Mulley KD9TVR General License </a:t>
            </a:r>
          </a:p>
          <a:p>
            <a:r>
              <a:rPr lang="en-US" sz="1200" dirty="0"/>
              <a:t>Ken Daniel K9YO member</a:t>
            </a:r>
          </a:p>
          <a:p>
            <a:r>
              <a:rPr lang="en-US" sz="1200" dirty="0"/>
              <a:t>Mikaela Streicher KD9VIW member</a:t>
            </a:r>
          </a:p>
          <a:p>
            <a:endParaRPr lang="en-US" sz="1200" dirty="0"/>
          </a:p>
        </p:txBody>
      </p:sp>
      <p:sp>
        <p:nvSpPr>
          <p:cNvPr id="4" name="TextBox 3">
            <a:extLst>
              <a:ext uri="{FF2B5EF4-FFF2-40B4-BE49-F238E27FC236}">
                <a16:creationId xmlns:a16="http://schemas.microsoft.com/office/drawing/2014/main" id="{CBE35796-3D56-B3B0-CBD7-631F37B0C187}"/>
              </a:ext>
            </a:extLst>
          </p:cNvPr>
          <p:cNvSpPr txBox="1"/>
          <p:nvPr/>
        </p:nvSpPr>
        <p:spPr>
          <a:xfrm>
            <a:off x="370703" y="454116"/>
            <a:ext cx="2331023" cy="369332"/>
          </a:xfrm>
          <a:prstGeom prst="rect">
            <a:avLst/>
          </a:prstGeom>
          <a:noFill/>
        </p:spPr>
        <p:txBody>
          <a:bodyPr wrap="none" rtlCol="0">
            <a:spAutoFit/>
          </a:bodyPr>
          <a:lstStyle/>
          <a:p>
            <a:r>
              <a:rPr lang="en-US" dirty="0"/>
              <a:t>FIX THIS – NOTES ONLY</a:t>
            </a:r>
          </a:p>
        </p:txBody>
      </p:sp>
    </p:spTree>
    <p:extLst>
      <p:ext uri="{BB962C8B-B14F-4D97-AF65-F5344CB8AC3E}">
        <p14:creationId xmlns:p14="http://schemas.microsoft.com/office/powerpoint/2010/main" val="12108077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02EB3C-87A4-7F6B-EF0D-5C59B9A993E9}"/>
              </a:ext>
            </a:extLst>
          </p:cNvPr>
          <p:cNvSpPr txBox="1"/>
          <p:nvPr/>
        </p:nvSpPr>
        <p:spPr>
          <a:xfrm>
            <a:off x="1873369" y="2307710"/>
            <a:ext cx="8445261" cy="1938992"/>
          </a:xfrm>
          <a:prstGeom prst="rect">
            <a:avLst/>
          </a:prstGeom>
          <a:noFill/>
        </p:spPr>
        <p:txBody>
          <a:bodyPr wrap="none" rtlCol="0">
            <a:spAutoFit/>
          </a:bodyPr>
          <a:lstStyle/>
          <a:p>
            <a:pPr algn="ctr"/>
            <a:r>
              <a:rPr lang="en-US" sz="6000" dirty="0"/>
              <a:t>Because we’re HAMS</a:t>
            </a:r>
          </a:p>
          <a:p>
            <a:pPr algn="ctr"/>
            <a:r>
              <a:rPr lang="en-US" sz="6000" dirty="0"/>
              <a:t>AND THAT’S WHAT WE DO</a:t>
            </a:r>
          </a:p>
        </p:txBody>
      </p:sp>
    </p:spTree>
    <p:extLst>
      <p:ext uri="{BB962C8B-B14F-4D97-AF65-F5344CB8AC3E}">
        <p14:creationId xmlns:p14="http://schemas.microsoft.com/office/powerpoint/2010/main" val="1454091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DF883A-4C7F-5D1C-034B-61AAF4F67D7D}"/>
              </a:ext>
            </a:extLst>
          </p:cNvPr>
          <p:cNvSpPr txBox="1"/>
          <p:nvPr/>
        </p:nvSpPr>
        <p:spPr>
          <a:xfrm>
            <a:off x="4484629" y="1997839"/>
            <a:ext cx="3222742" cy="2862322"/>
          </a:xfrm>
          <a:prstGeom prst="rect">
            <a:avLst/>
          </a:prstGeom>
          <a:noFill/>
        </p:spPr>
        <p:txBody>
          <a:bodyPr wrap="none" rtlCol="0">
            <a:spAutoFit/>
          </a:bodyPr>
          <a:lstStyle/>
          <a:p>
            <a:pPr algn="ctr"/>
            <a:r>
              <a:rPr lang="en-US" sz="3600" dirty="0"/>
              <a:t>More?  </a:t>
            </a:r>
          </a:p>
          <a:p>
            <a:pPr algn="ctr"/>
            <a:r>
              <a:rPr lang="en-US" sz="3600" dirty="0"/>
              <a:t>Visit NIBBB.ORG</a:t>
            </a:r>
          </a:p>
          <a:p>
            <a:pPr algn="ctr"/>
            <a:endParaRPr lang="en-US" sz="3600" dirty="0"/>
          </a:p>
          <a:p>
            <a:pPr algn="ctr"/>
            <a:r>
              <a:rPr lang="en-US" sz="3600" dirty="0"/>
              <a:t>Or see</a:t>
            </a:r>
          </a:p>
          <a:p>
            <a:pPr algn="ctr"/>
            <a:r>
              <a:rPr lang="en-US" sz="3600" dirty="0"/>
              <a:t>Cary, KD9ITO</a:t>
            </a:r>
          </a:p>
        </p:txBody>
      </p:sp>
    </p:spTree>
    <p:extLst>
      <p:ext uri="{BB962C8B-B14F-4D97-AF65-F5344CB8AC3E}">
        <p14:creationId xmlns:p14="http://schemas.microsoft.com/office/powerpoint/2010/main" val="4249483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67C98-9334-4F53-8A7C-70A8E3CC9F46}"/>
              </a:ext>
            </a:extLst>
          </p:cNvPr>
          <p:cNvSpPr>
            <a:spLocks noGrp="1"/>
          </p:cNvSpPr>
          <p:nvPr>
            <p:ph type="title"/>
          </p:nvPr>
        </p:nvSpPr>
        <p:spPr/>
        <p:txBody>
          <a:bodyPr/>
          <a:lstStyle/>
          <a:p>
            <a:r>
              <a:rPr lang="en-US" dirty="0"/>
              <a:t>Ham Radio Tracking</a:t>
            </a:r>
          </a:p>
        </p:txBody>
      </p:sp>
      <p:pic>
        <p:nvPicPr>
          <p:cNvPr id="7" name="Content Placeholder 6">
            <a:extLst>
              <a:ext uri="{FF2B5EF4-FFF2-40B4-BE49-F238E27FC236}">
                <a16:creationId xmlns:a16="http://schemas.microsoft.com/office/drawing/2014/main" id="{75213CBD-0AA6-472E-B5E6-CD0138B2FE7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10477" y="1690688"/>
            <a:ext cx="7281186" cy="4329906"/>
          </a:xfrm>
          <a:prstGeom prst="rect">
            <a:avLst/>
          </a:prstGeom>
        </p:spPr>
      </p:pic>
    </p:spTree>
    <p:extLst>
      <p:ext uri="{BB962C8B-B14F-4D97-AF65-F5344CB8AC3E}">
        <p14:creationId xmlns:p14="http://schemas.microsoft.com/office/powerpoint/2010/main" val="564678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0F0D-FB67-5978-4CCB-427A98622B0C}"/>
              </a:ext>
            </a:extLst>
          </p:cNvPr>
          <p:cNvSpPr>
            <a:spLocks noGrp="1"/>
          </p:cNvSpPr>
          <p:nvPr>
            <p:ph type="title"/>
          </p:nvPr>
        </p:nvSpPr>
        <p:spPr>
          <a:xfrm>
            <a:off x="838200" y="664064"/>
            <a:ext cx="10515600" cy="1325563"/>
          </a:xfrm>
        </p:spPr>
        <p:txBody>
          <a:bodyPr/>
          <a:lstStyle/>
          <a:p>
            <a:pPr algn="ctr"/>
            <a:r>
              <a:rPr lang="en-US" dirty="0"/>
              <a:t>How could this possibly be legal?</a:t>
            </a:r>
          </a:p>
        </p:txBody>
      </p:sp>
      <p:sp>
        <p:nvSpPr>
          <p:cNvPr id="3" name="Content Placeholder 2">
            <a:extLst>
              <a:ext uri="{FF2B5EF4-FFF2-40B4-BE49-F238E27FC236}">
                <a16:creationId xmlns:a16="http://schemas.microsoft.com/office/drawing/2014/main" id="{6BFB086C-E75D-6F88-7218-249B0984C717}"/>
              </a:ext>
            </a:extLst>
          </p:cNvPr>
          <p:cNvSpPr>
            <a:spLocks noGrp="1"/>
          </p:cNvSpPr>
          <p:nvPr>
            <p:ph idx="1"/>
          </p:nvPr>
        </p:nvSpPr>
        <p:spPr>
          <a:xfrm>
            <a:off x="838200" y="3050932"/>
            <a:ext cx="10515600" cy="2154116"/>
          </a:xfrm>
        </p:spPr>
        <p:txBody>
          <a:bodyPr/>
          <a:lstStyle/>
          <a:p>
            <a:pPr marL="0" indent="0" algn="ctr">
              <a:buNone/>
            </a:pPr>
            <a:r>
              <a:rPr lang="en-US" dirty="0"/>
              <a:t>FAA reg part 101 - </a:t>
            </a:r>
          </a:p>
          <a:p>
            <a:pPr marL="0" lvl="0" indent="0" algn="ctr">
              <a:buNone/>
            </a:pPr>
            <a:r>
              <a:rPr lang="en-US" dirty="0"/>
              <a:t>Weighs under 4 pounds</a:t>
            </a:r>
          </a:p>
          <a:p>
            <a:pPr marL="0" lvl="0" indent="0" algn="ctr">
              <a:buNone/>
            </a:pPr>
            <a:r>
              <a:rPr lang="en-US" dirty="0"/>
              <a:t>Density less than 3oz per square inch</a:t>
            </a:r>
          </a:p>
          <a:p>
            <a:pPr marL="0" lvl="0" indent="0" algn="ctr">
              <a:buNone/>
            </a:pPr>
            <a:r>
              <a:rPr lang="en-US" dirty="0"/>
              <a:t>Uses a rope with a breaking strength of less than 50 </a:t>
            </a:r>
            <a:r>
              <a:rPr lang="en-US" dirty="0" err="1"/>
              <a:t>lbs</a:t>
            </a:r>
            <a:endParaRPr lang="en-US" dirty="0"/>
          </a:p>
          <a:p>
            <a:pPr marL="0" indent="0">
              <a:buNone/>
            </a:pPr>
            <a:endParaRPr lang="en-US" dirty="0"/>
          </a:p>
        </p:txBody>
      </p:sp>
    </p:spTree>
    <p:extLst>
      <p:ext uri="{BB962C8B-B14F-4D97-AF65-F5344CB8AC3E}">
        <p14:creationId xmlns:p14="http://schemas.microsoft.com/office/powerpoint/2010/main" val="4007818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B0352-D5F4-40B9-AD50-C0853D311C35}"/>
              </a:ext>
            </a:extLst>
          </p:cNvPr>
          <p:cNvSpPr>
            <a:spLocks noGrp="1"/>
          </p:cNvSpPr>
          <p:nvPr>
            <p:ph type="title"/>
          </p:nvPr>
        </p:nvSpPr>
        <p:spPr>
          <a:xfrm>
            <a:off x="838200" y="71927"/>
            <a:ext cx="10515600" cy="2607173"/>
          </a:xfrm>
        </p:spPr>
        <p:txBody>
          <a:bodyPr>
            <a:normAutofit/>
          </a:bodyPr>
          <a:lstStyle/>
          <a:p>
            <a:pPr algn="ctr"/>
            <a:r>
              <a:rPr lang="en-US" sz="3200" dirty="0">
                <a:latin typeface="+mn-lt"/>
              </a:rPr>
              <a:t>In 2019 I saw Ken Daniel’s Pico Balloon presentation.  I knew I had to try this.  Two years later I shared the idea with Cary Willis, KD9ITO and the Northern Illinois Bottlecap Balloon Brigade – NIBBB.ORG, was born</a:t>
            </a:r>
          </a:p>
        </p:txBody>
      </p:sp>
      <p:pic>
        <p:nvPicPr>
          <p:cNvPr id="4" name="Picture 3">
            <a:extLst>
              <a:ext uri="{FF2B5EF4-FFF2-40B4-BE49-F238E27FC236}">
                <a16:creationId xmlns:a16="http://schemas.microsoft.com/office/drawing/2014/main" id="{CD1279F6-8C48-44A6-AAFF-CE69C8F3F042}"/>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303111" y="2793265"/>
            <a:ext cx="5585778" cy="3299240"/>
          </a:xfrm>
          <a:prstGeom prst="rect">
            <a:avLst/>
          </a:prstGeom>
        </p:spPr>
      </p:pic>
      <p:sp>
        <p:nvSpPr>
          <p:cNvPr id="7" name="TextBox 6">
            <a:extLst>
              <a:ext uri="{FF2B5EF4-FFF2-40B4-BE49-F238E27FC236}">
                <a16:creationId xmlns:a16="http://schemas.microsoft.com/office/drawing/2014/main" id="{63AF4210-6F93-2A56-5549-69B93820E0A7}"/>
              </a:ext>
            </a:extLst>
          </p:cNvPr>
          <p:cNvSpPr txBox="1"/>
          <p:nvPr/>
        </p:nvSpPr>
        <p:spPr>
          <a:xfrm>
            <a:off x="5167092" y="6206670"/>
            <a:ext cx="1857816" cy="369332"/>
          </a:xfrm>
          <a:prstGeom prst="rect">
            <a:avLst/>
          </a:prstGeom>
          <a:noFill/>
        </p:spPr>
        <p:txBody>
          <a:bodyPr wrap="none" rtlCol="0">
            <a:spAutoFit/>
          </a:bodyPr>
          <a:lstStyle/>
          <a:p>
            <a:r>
              <a:rPr lang="en-US" dirty="0"/>
              <a:t>Ken Daniel - K9YO</a:t>
            </a:r>
          </a:p>
        </p:txBody>
      </p:sp>
    </p:spTree>
    <p:extLst>
      <p:ext uri="{BB962C8B-B14F-4D97-AF65-F5344CB8AC3E}">
        <p14:creationId xmlns:p14="http://schemas.microsoft.com/office/powerpoint/2010/main" val="1183859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posing for a photo&#10;&#10;Description automatically generated">
            <a:extLst>
              <a:ext uri="{FF2B5EF4-FFF2-40B4-BE49-F238E27FC236}">
                <a16:creationId xmlns:a16="http://schemas.microsoft.com/office/drawing/2014/main" id="{419BA5E4-D507-C1AF-78F9-BBE564B694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39114"/>
            <a:ext cx="12192000" cy="3979772"/>
          </a:xfrm>
          <a:prstGeom prst="rect">
            <a:avLst/>
          </a:prstGeom>
        </p:spPr>
      </p:pic>
      <p:sp>
        <p:nvSpPr>
          <p:cNvPr id="2" name="TextBox 1">
            <a:extLst>
              <a:ext uri="{FF2B5EF4-FFF2-40B4-BE49-F238E27FC236}">
                <a16:creationId xmlns:a16="http://schemas.microsoft.com/office/drawing/2014/main" id="{88EA7A7F-9926-6D40-57A1-62D8442B4EC4}"/>
              </a:ext>
            </a:extLst>
          </p:cNvPr>
          <p:cNvSpPr txBox="1"/>
          <p:nvPr/>
        </p:nvSpPr>
        <p:spPr>
          <a:xfrm>
            <a:off x="2101925" y="465993"/>
            <a:ext cx="7988149" cy="646331"/>
          </a:xfrm>
          <a:prstGeom prst="rect">
            <a:avLst/>
          </a:prstGeom>
          <a:noFill/>
        </p:spPr>
        <p:txBody>
          <a:bodyPr wrap="none" rtlCol="0">
            <a:spAutoFit/>
          </a:bodyPr>
          <a:lstStyle/>
          <a:p>
            <a:r>
              <a:rPr lang="en-US" sz="3600" dirty="0"/>
              <a:t>First Meeting of the NIBBB was June 2021</a:t>
            </a:r>
          </a:p>
        </p:txBody>
      </p:sp>
      <p:sp>
        <p:nvSpPr>
          <p:cNvPr id="4" name="TextBox 3">
            <a:extLst>
              <a:ext uri="{FF2B5EF4-FFF2-40B4-BE49-F238E27FC236}">
                <a16:creationId xmlns:a16="http://schemas.microsoft.com/office/drawing/2014/main" id="{FCBE9CB6-9877-EDA9-F2D4-EC94081E4825}"/>
              </a:ext>
            </a:extLst>
          </p:cNvPr>
          <p:cNvSpPr txBox="1"/>
          <p:nvPr/>
        </p:nvSpPr>
        <p:spPr>
          <a:xfrm>
            <a:off x="105507" y="5640141"/>
            <a:ext cx="11430001" cy="646331"/>
          </a:xfrm>
          <a:prstGeom prst="rect">
            <a:avLst/>
          </a:prstGeom>
          <a:noFill/>
        </p:spPr>
        <p:txBody>
          <a:bodyPr wrap="square" rtlCol="0">
            <a:spAutoFit/>
          </a:bodyPr>
          <a:lstStyle/>
          <a:p>
            <a:r>
              <a:rPr lang="en-US" dirty="0"/>
              <a:t>From left to right, Cary Willis KD9ITO, Burt </a:t>
            </a:r>
            <a:r>
              <a:rPr lang="en-US" dirty="0" err="1"/>
              <a:t>Krain</a:t>
            </a:r>
            <a:r>
              <a:rPr lang="en-US" dirty="0"/>
              <a:t> KR9T, Michael Seedman AA6DY, David Kaplan, Elizabeth </a:t>
            </a:r>
            <a:r>
              <a:rPr lang="en-US" dirty="0" err="1"/>
              <a:t>Ziemer</a:t>
            </a:r>
            <a:r>
              <a:rPr lang="en-US" dirty="0"/>
              <a:t> KD9ORR, Natalie Tran, Bill </a:t>
            </a:r>
            <a:r>
              <a:rPr lang="en-US" dirty="0" err="1"/>
              <a:t>Fiely</a:t>
            </a:r>
            <a:r>
              <a:rPr lang="en-US" dirty="0"/>
              <a:t>, Henry </a:t>
            </a:r>
            <a:r>
              <a:rPr lang="en-US" dirty="0" err="1"/>
              <a:t>Fiely</a:t>
            </a:r>
            <a:r>
              <a:rPr lang="en-US" dirty="0"/>
              <a:t> KD9SRZ, Noah Berg KD9RDT, and Bob Berg KD9RDU</a:t>
            </a:r>
          </a:p>
        </p:txBody>
      </p:sp>
    </p:spTree>
    <p:extLst>
      <p:ext uri="{BB962C8B-B14F-4D97-AF65-F5344CB8AC3E}">
        <p14:creationId xmlns:p14="http://schemas.microsoft.com/office/powerpoint/2010/main" val="3167583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1670</TotalTime>
  <Words>2397</Words>
  <Application>Microsoft Macintosh PowerPoint</Application>
  <PresentationFormat>Widescreen</PresentationFormat>
  <Paragraphs>289</Paragraphs>
  <Slides>52</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Helvetica Neue Medium</vt:lpstr>
      <vt:lpstr>Office Theme</vt:lpstr>
      <vt:lpstr>THINGS TO BRING</vt:lpstr>
      <vt:lpstr>NIBBB.ORG Pico Balloon Presentation</vt:lpstr>
      <vt:lpstr> </vt:lpstr>
      <vt:lpstr> </vt:lpstr>
      <vt:lpstr>Fly and track a small mylar balloon around the world</vt:lpstr>
      <vt:lpstr>Ham Radio Tracking</vt:lpstr>
      <vt:lpstr>How could this possibly be legal?</vt:lpstr>
      <vt:lpstr>In 2019 I saw Ken Daniel’s Pico Balloon presentation.  I knew I had to try this.  Two years later I shared the idea with Cary Willis, KD9ITO and the Northern Illinois Bottlecap Balloon Brigade – NIBBB.ORG, was born</vt:lpstr>
      <vt:lpstr>PowerPoint Presentation</vt:lpstr>
      <vt:lpstr>Our Questions from June 2021 – our first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WSPR?</vt:lpstr>
      <vt:lpstr>Balloon Telemetry</vt:lpstr>
      <vt:lpstr>PowerPoint Presentation</vt:lpstr>
      <vt:lpstr>PowerPoint Presentation</vt:lpstr>
      <vt:lpstr>Our current design  7 polycrystalline solar panels and a tracker glued to a foam 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NIBBB.ORG Pico Balloon Presentation</dc:title>
  <dc:creator>Michael Seedman</dc:creator>
  <cp:lastModifiedBy>Michael Seedman</cp:lastModifiedBy>
  <cp:revision>69</cp:revision>
  <dcterms:created xsi:type="dcterms:W3CDTF">2022-09-13T16:28:48Z</dcterms:created>
  <dcterms:modified xsi:type="dcterms:W3CDTF">2022-09-15T21:00:19Z</dcterms:modified>
</cp:coreProperties>
</file>